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1.xml" ContentType="application/vnd.openxmlformats-officedocument.presentationml.notesSlide+xml"/>
  <Override PartName="/ppt/charts/chart3.xml" ContentType="application/vnd.openxmlformats-officedocument.drawingml.chart+xml"/>
  <Override PartName="/ppt/theme/themeOverride1.xml" ContentType="application/vnd.openxmlformats-officedocument.themeOverride+xml"/>
  <Override PartName="/ppt/drawings/drawing3.xml" ContentType="application/vnd.openxmlformats-officedocument.drawingml.chartshapes+xml"/>
  <Override PartName="/ppt/charts/chart4.xml" ContentType="application/vnd.openxmlformats-officedocument.drawingml.chart+xml"/>
  <Override PartName="/ppt/theme/themeOverride2.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theme/themeOverride3.xml" ContentType="application/vnd.openxmlformats-officedocument.themeOverride+xml"/>
  <Override PartName="/ppt/drawings/drawing5.xml" ContentType="application/vnd.openxmlformats-officedocument.drawingml.chartshapes+xml"/>
  <Override PartName="/ppt/charts/chart6.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6.xml" ContentType="application/vnd.openxmlformats-officedocument.drawingml.chartshapes+xml"/>
  <Override PartName="/ppt/charts/chart7.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7.xml" ContentType="application/vnd.openxmlformats-officedocument.drawingml.chartshapes+xml"/>
  <Override PartName="/ppt/charts/chart8.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8.xml" ContentType="application/vnd.openxmlformats-officedocument.drawingml.chartshapes+xml"/>
  <Override PartName="/ppt/charts/chart9.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9.xml" ContentType="application/vnd.openxmlformats-officedocument.drawingml.chartshapes+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0.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10.xml" ContentType="application/vnd.openxmlformats-officedocument.drawingml.chartshapes+xml"/>
  <Override PartName="/ppt/charts/chart11.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11.xml" ContentType="application/vnd.openxmlformats-officedocument.drawingml.chartshapes+xml"/>
  <Override PartName="/ppt/charts/chart12.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12.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3.xml" ContentType="application/vnd.openxmlformats-officedocument.drawingml.chart+xml"/>
  <Override PartName="/ppt/charts/style10.xml" ContentType="application/vnd.ms-office.chartstyle+xml"/>
  <Override PartName="/ppt/charts/colors10.xml" ContentType="application/vnd.ms-office.chartcolorstyle+xml"/>
  <Override PartName="/ppt/drawings/drawing13.xml" ContentType="application/vnd.openxmlformats-officedocument.drawingml.chartshapes+xml"/>
  <Override PartName="/ppt/charts/chart14.xml" ContentType="application/vnd.openxmlformats-officedocument.drawingml.chart+xml"/>
  <Override PartName="/ppt/theme/themeOverride4.xml" ContentType="application/vnd.openxmlformats-officedocument.themeOverride+xml"/>
  <Override PartName="/ppt/drawings/drawing14.xml" ContentType="application/vnd.openxmlformats-officedocument.drawingml.chartshapes+xml"/>
  <Override PartName="/ppt/charts/chart15.xml" ContentType="application/vnd.openxmlformats-officedocument.drawingml.chart+xml"/>
  <Override PartName="/ppt/charts/style11.xml" ContentType="application/vnd.ms-office.chartstyle+xml"/>
  <Override PartName="/ppt/charts/colors11.xml" ContentType="application/vnd.ms-office.chartcolorstyle+xml"/>
  <Override PartName="/ppt/drawings/drawing15.xml" ContentType="application/vnd.openxmlformats-officedocument.drawingml.chartshape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18"/>
  </p:notesMasterIdLst>
  <p:handoutMasterIdLst>
    <p:handoutMasterId r:id="rId19"/>
  </p:handoutMasterIdLst>
  <p:sldIdLst>
    <p:sldId id="539" r:id="rId2"/>
    <p:sldId id="593" r:id="rId3"/>
    <p:sldId id="541" r:id="rId4"/>
    <p:sldId id="586" r:id="rId5"/>
    <p:sldId id="592" r:id="rId6"/>
    <p:sldId id="587" r:id="rId7"/>
    <p:sldId id="544" r:id="rId8"/>
    <p:sldId id="588" r:id="rId9"/>
    <p:sldId id="547" r:id="rId10"/>
    <p:sldId id="589" r:id="rId11"/>
    <p:sldId id="549" r:id="rId12"/>
    <p:sldId id="590" r:id="rId13"/>
    <p:sldId id="551" r:id="rId14"/>
    <p:sldId id="552" r:id="rId15"/>
    <p:sldId id="553" r:id="rId16"/>
    <p:sldId id="554" r:id="rId1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rzomski, Kevin" initials="JK" lastIdx="10" clrIdx="0">
    <p:extLst>
      <p:ext uri="{19B8F6BF-5375-455C-9EA6-DF929625EA0E}">
        <p15:presenceInfo xmlns:p15="http://schemas.microsoft.com/office/powerpoint/2012/main" userId="S-1-5-21-2005352356-2018378189-366286951-12795" providerId="AD"/>
      </p:ext>
    </p:extLst>
  </p:cmAuthor>
  <p:cmAuthor id="2" name="Sourmehi, Courtney" initials="SC" lastIdx="1" clrIdx="1">
    <p:extLst>
      <p:ext uri="{19B8F6BF-5375-455C-9EA6-DF929625EA0E}">
        <p15:presenceInfo xmlns:p15="http://schemas.microsoft.com/office/powerpoint/2012/main" userId="S-1-5-21-2005352356-2018378189-366286951-40372" providerId="AD"/>
      </p:ext>
    </p:extLst>
  </p:cmAuthor>
  <p:cmAuthor id="3" name="Boedecker, Erin" initials="BE" lastIdx="1" clrIdx="2">
    <p:extLst>
      <p:ext uri="{19B8F6BF-5375-455C-9EA6-DF929625EA0E}">
        <p15:presenceInfo xmlns:p15="http://schemas.microsoft.com/office/powerpoint/2012/main" userId="S-1-5-21-2005352356-2018378189-366286951-1449" providerId="AD"/>
      </p:ext>
    </p:extLst>
  </p:cmAuthor>
  <p:cmAuthor id="4" name="Wilczewski, Warren" initials="WW" lastIdx="1" clrIdx="3">
    <p:extLst>
      <p:ext uri="{19B8F6BF-5375-455C-9EA6-DF929625EA0E}">
        <p15:presenceInfo xmlns:p15="http://schemas.microsoft.com/office/powerpoint/2012/main" userId="S-1-5-21-2005352356-2018378189-366286951-225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1A1"/>
    <a:srgbClr val="003953"/>
    <a:srgbClr val="631B24"/>
    <a:srgbClr val="D57883"/>
    <a:srgbClr val="A33340"/>
    <a:srgbClr val="B38B09"/>
    <a:srgbClr val="D9D9D9"/>
    <a:srgbClr val="A6A6A6"/>
    <a:srgbClr val="E3A5AC"/>
    <a:srgbClr val="C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15" autoAdjust="0"/>
    <p:restoredTop sz="96416" autoAdjust="0"/>
  </p:normalViewPr>
  <p:slideViewPr>
    <p:cSldViewPr snapToGrid="0">
      <p:cViewPr varScale="1">
        <p:scale>
          <a:sx n="116" d="100"/>
          <a:sy n="116" d="100"/>
        </p:scale>
        <p:origin x="88" y="132"/>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0.xml"/><Relationship Id="rId1" Type="http://schemas.microsoft.com/office/2011/relationships/chartStyle" Target="style10.xml"/><Relationship Id="rId4" Type="http://schemas.openxmlformats.org/officeDocument/2006/relationships/chartUserShapes" Target="../drawings/drawing13.xml"/></Relationships>
</file>

<file path=ppt/charts/_rels/chart14.xml.rels><?xml version="1.0" encoding="UTF-8" standalone="yes"?>
<Relationships xmlns="http://schemas.openxmlformats.org/package/2006/relationships"><Relationship Id="rId3" Type="http://schemas.openxmlformats.org/officeDocument/2006/relationships/chartUserShapes" Target="../drawings/drawing14.xml"/><Relationship Id="rId2" Type="http://schemas.openxmlformats.org/officeDocument/2006/relationships/package" Target="../embeddings/Microsoft_Excel_Worksheet14.xlsx"/><Relationship Id="rId1" Type="http://schemas.openxmlformats.org/officeDocument/2006/relationships/themeOverride" Target="../theme/themeOverride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chartUserShapes" Target="../drawings/drawing15.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chartUserShapes" Target="../drawings/drawing3.xml"/><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_rels/chart4.xml.rels><?xml version="1.0" encoding="UTF-8" standalone="yes"?>
<Relationships xmlns="http://schemas.openxmlformats.org/package/2006/relationships"><Relationship Id="rId3" Type="http://schemas.openxmlformats.org/officeDocument/2006/relationships/chartUserShapes" Target="../drawings/drawing4.xml"/><Relationship Id="rId2" Type="http://schemas.openxmlformats.org/officeDocument/2006/relationships/package" Target="../embeddings/Microsoft_Excel_Worksheet4.xlsx"/><Relationship Id="rId1" Type="http://schemas.openxmlformats.org/officeDocument/2006/relationships/themeOverride" Target="../theme/themeOverride2.xm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package" Target="../embeddings/Microsoft_Excel_Worksheet5.xlsx"/><Relationship Id="rId1" Type="http://schemas.openxmlformats.org/officeDocument/2006/relationships/themeOverride" Target="../theme/themeOverrid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133858267716532E-2"/>
          <c:y val="0.19536777749088083"/>
          <c:w val="0.62400243440589864"/>
          <c:h val="0.7180036820517165"/>
        </c:manualLayout>
      </c:layout>
      <c:areaChart>
        <c:grouping val="stacked"/>
        <c:varyColors val="0"/>
        <c:ser>
          <c:idx val="6"/>
          <c:order val="0"/>
          <c:tx>
            <c:strRef>
              <c:f>Sheet1!$B$1</c:f>
              <c:strCache>
                <c:ptCount val="1"/>
                <c:pt idx="0">
                  <c:v>other</c:v>
                </c:pt>
              </c:strCache>
            </c:strRef>
          </c:tx>
          <c:spPr>
            <a:solidFill>
              <a:schemeClr val="bg1">
                <a:lumMod val="65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1.7429399999999999</c:v>
                </c:pt>
                <c:pt idx="1">
                  <c:v>1.7339739999999999</c:v>
                </c:pt>
                <c:pt idx="2">
                  <c:v>1.6634599999999999</c:v>
                </c:pt>
                <c:pt idx="3">
                  <c:v>1.5443499999999999</c:v>
                </c:pt>
                <c:pt idx="4">
                  <c:v>1.62629</c:v>
                </c:pt>
                <c:pt idx="5">
                  <c:v>1.6476120000000001</c:v>
                </c:pt>
                <c:pt idx="6">
                  <c:v>1.5984039999999999</c:v>
                </c:pt>
                <c:pt idx="7">
                  <c:v>1.5460529999999999</c:v>
                </c:pt>
                <c:pt idx="8">
                  <c:v>1.575321</c:v>
                </c:pt>
                <c:pt idx="9">
                  <c:v>1.5544309999999999</c:v>
                </c:pt>
                <c:pt idx="10">
                  <c:v>1.5477510000000001</c:v>
                </c:pt>
                <c:pt idx="11">
                  <c:v>1.564651</c:v>
                </c:pt>
                <c:pt idx="12">
                  <c:v>1.560446</c:v>
                </c:pt>
                <c:pt idx="13">
                  <c:v>1.5473429999999999</c:v>
                </c:pt>
                <c:pt idx="14">
                  <c:v>1.545509</c:v>
                </c:pt>
                <c:pt idx="15">
                  <c:v>1.5517570000000001</c:v>
                </c:pt>
                <c:pt idx="16">
                  <c:v>1.555315</c:v>
                </c:pt>
                <c:pt idx="17">
                  <c:v>1.549199</c:v>
                </c:pt>
                <c:pt idx="18">
                  <c:v>1.5527679999999999</c:v>
                </c:pt>
                <c:pt idx="19">
                  <c:v>1.5545929999999999</c:v>
                </c:pt>
                <c:pt idx="20">
                  <c:v>1.5488900000000001</c:v>
                </c:pt>
                <c:pt idx="21">
                  <c:v>1.55175</c:v>
                </c:pt>
                <c:pt idx="22">
                  <c:v>1.5558209999999999</c:v>
                </c:pt>
                <c:pt idx="23">
                  <c:v>1.5600959999999999</c:v>
                </c:pt>
                <c:pt idx="24">
                  <c:v>1.5692159999999999</c:v>
                </c:pt>
                <c:pt idx="25">
                  <c:v>1.5737270000000001</c:v>
                </c:pt>
                <c:pt idx="26">
                  <c:v>1.5817969999999999</c:v>
                </c:pt>
                <c:pt idx="27">
                  <c:v>1.5908169999999999</c:v>
                </c:pt>
                <c:pt idx="28">
                  <c:v>1.5961780000000001</c:v>
                </c:pt>
                <c:pt idx="29">
                  <c:v>1.6039399999999999</c:v>
                </c:pt>
                <c:pt idx="30">
                  <c:v>1.610816</c:v>
                </c:pt>
                <c:pt idx="31">
                  <c:v>1.6154729999999999</c:v>
                </c:pt>
                <c:pt idx="32">
                  <c:v>1.625305</c:v>
                </c:pt>
                <c:pt idx="33">
                  <c:v>1.6323190000000001</c:v>
                </c:pt>
                <c:pt idx="34">
                  <c:v>1.63927</c:v>
                </c:pt>
                <c:pt idx="35">
                  <c:v>1.6455770000000001</c:v>
                </c:pt>
                <c:pt idx="36">
                  <c:v>1.6529940000000001</c:v>
                </c:pt>
                <c:pt idx="37">
                  <c:v>1.6611819999999999</c:v>
                </c:pt>
                <c:pt idx="38">
                  <c:v>1.673416</c:v>
                </c:pt>
                <c:pt idx="39">
                  <c:v>1.6824349999999999</c:v>
                </c:pt>
                <c:pt idx="40">
                  <c:v>1.6927810000000001</c:v>
                </c:pt>
              </c:numCache>
            </c:numRef>
          </c:val>
        </c:ser>
        <c:ser>
          <c:idx val="5"/>
          <c:order val="1"/>
          <c:tx>
            <c:strRef>
              <c:f>Sheet1!$C$1</c:f>
              <c:strCache>
                <c:ptCount val="1"/>
                <c:pt idx="0">
                  <c:v>marine</c:v>
                </c:pt>
              </c:strCache>
            </c:strRef>
          </c:tx>
          <c:spPr>
            <a:solidFill>
              <a:schemeClr val="accent5">
                <a:lumMod val="5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1.312616</c:v>
                </c:pt>
                <c:pt idx="1">
                  <c:v>1.200377</c:v>
                </c:pt>
                <c:pt idx="2">
                  <c:v>1.0618559999999999</c:v>
                </c:pt>
                <c:pt idx="3">
                  <c:v>1.0214989999999999</c:v>
                </c:pt>
                <c:pt idx="4">
                  <c:v>0.93657600000000008</c:v>
                </c:pt>
                <c:pt idx="5">
                  <c:v>0.996332</c:v>
                </c:pt>
                <c:pt idx="6">
                  <c:v>1.175691</c:v>
                </c:pt>
                <c:pt idx="7">
                  <c:v>1.2147250000000001</c:v>
                </c:pt>
                <c:pt idx="8">
                  <c:v>1.2238260000000001</c:v>
                </c:pt>
                <c:pt idx="9">
                  <c:v>1.2622230000000001</c:v>
                </c:pt>
                <c:pt idx="10">
                  <c:v>1.342484</c:v>
                </c:pt>
                <c:pt idx="11">
                  <c:v>1.303491</c:v>
                </c:pt>
                <c:pt idx="12">
                  <c:v>1.1685779999999999</c:v>
                </c:pt>
                <c:pt idx="13">
                  <c:v>1.2067000000000001</c:v>
                </c:pt>
                <c:pt idx="14">
                  <c:v>1.20903</c:v>
                </c:pt>
                <c:pt idx="15">
                  <c:v>1.2098100000000001</c:v>
                </c:pt>
                <c:pt idx="16">
                  <c:v>1.199098</c:v>
                </c:pt>
                <c:pt idx="17">
                  <c:v>1.193811</c:v>
                </c:pt>
                <c:pt idx="18">
                  <c:v>1.17814</c:v>
                </c:pt>
                <c:pt idx="19">
                  <c:v>1.175673</c:v>
                </c:pt>
                <c:pt idx="20">
                  <c:v>1.1891670000000001</c:v>
                </c:pt>
                <c:pt idx="21">
                  <c:v>1.1872069999999999</c:v>
                </c:pt>
                <c:pt idx="22">
                  <c:v>1.1858390000000001</c:v>
                </c:pt>
                <c:pt idx="23">
                  <c:v>1.1834359999999999</c:v>
                </c:pt>
                <c:pt idx="24">
                  <c:v>1.18197</c:v>
                </c:pt>
                <c:pt idx="25">
                  <c:v>1.17889</c:v>
                </c:pt>
                <c:pt idx="26">
                  <c:v>1.163923</c:v>
                </c:pt>
                <c:pt idx="27">
                  <c:v>1.1615819999999999</c:v>
                </c:pt>
                <c:pt idx="28">
                  <c:v>1.156244</c:v>
                </c:pt>
                <c:pt idx="29">
                  <c:v>1.1530279999999999</c:v>
                </c:pt>
                <c:pt idx="30">
                  <c:v>1.148325</c:v>
                </c:pt>
                <c:pt idx="31">
                  <c:v>1.151127</c:v>
                </c:pt>
                <c:pt idx="32">
                  <c:v>1.1430149999999999</c:v>
                </c:pt>
                <c:pt idx="33">
                  <c:v>1.1411929999999999</c:v>
                </c:pt>
                <c:pt idx="34">
                  <c:v>1.1350389999999999</c:v>
                </c:pt>
                <c:pt idx="35">
                  <c:v>1.138976</c:v>
                </c:pt>
                <c:pt idx="36">
                  <c:v>1.13069</c:v>
                </c:pt>
                <c:pt idx="37">
                  <c:v>1.1286860000000001</c:v>
                </c:pt>
                <c:pt idx="38">
                  <c:v>1.1268769999999999</c:v>
                </c:pt>
                <c:pt idx="39">
                  <c:v>1.124517</c:v>
                </c:pt>
                <c:pt idx="40">
                  <c:v>1.121732</c:v>
                </c:pt>
              </c:numCache>
            </c:numRef>
          </c:val>
        </c:ser>
        <c:ser>
          <c:idx val="3"/>
          <c:order val="2"/>
          <c:tx>
            <c:strRef>
              <c:f>Sheet1!$D$1</c:f>
              <c:strCache>
                <c:ptCount val="1"/>
                <c:pt idx="0">
                  <c:v>rail</c:v>
                </c:pt>
              </c:strCache>
            </c:strRef>
          </c:tx>
          <c:spPr>
            <a:solidFill>
              <a:schemeClr val="accent5">
                <a:lumMod val="60000"/>
                <a:lumOff val="4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0.46982099999999999</c:v>
                </c:pt>
                <c:pt idx="1">
                  <c:v>0.53667600000000004</c:v>
                </c:pt>
                <c:pt idx="2">
                  <c:v>0.49871399999999999</c:v>
                </c:pt>
                <c:pt idx="3">
                  <c:v>0.51091600000000004</c:v>
                </c:pt>
                <c:pt idx="4">
                  <c:v>0.54155299999999995</c:v>
                </c:pt>
                <c:pt idx="5">
                  <c:v>0.52183100000000004</c:v>
                </c:pt>
                <c:pt idx="6">
                  <c:v>0.46270699999999998</c:v>
                </c:pt>
                <c:pt idx="7">
                  <c:v>0.50520900000000002</c:v>
                </c:pt>
                <c:pt idx="8">
                  <c:v>0.5725070000000001</c:v>
                </c:pt>
                <c:pt idx="9">
                  <c:v>0.570631</c:v>
                </c:pt>
                <c:pt idx="10">
                  <c:v>0.54227500000000006</c:v>
                </c:pt>
                <c:pt idx="11">
                  <c:v>0.52256599999999997</c:v>
                </c:pt>
                <c:pt idx="12">
                  <c:v>0.521729</c:v>
                </c:pt>
                <c:pt idx="13">
                  <c:v>0.52098299999999997</c:v>
                </c:pt>
                <c:pt idx="14">
                  <c:v>0.52061900000000005</c:v>
                </c:pt>
                <c:pt idx="15">
                  <c:v>0.51314500000000007</c:v>
                </c:pt>
                <c:pt idx="16">
                  <c:v>0.52078800000000003</c:v>
                </c:pt>
                <c:pt idx="17">
                  <c:v>0.519374</c:v>
                </c:pt>
                <c:pt idx="18">
                  <c:v>0.51798600000000006</c:v>
                </c:pt>
                <c:pt idx="19">
                  <c:v>0.51978800000000003</c:v>
                </c:pt>
                <c:pt idx="20">
                  <c:v>0.51789300000000005</c:v>
                </c:pt>
                <c:pt idx="21">
                  <c:v>0.51879500000000001</c:v>
                </c:pt>
                <c:pt idx="22">
                  <c:v>0.51852500000000001</c:v>
                </c:pt>
                <c:pt idx="23">
                  <c:v>0.51946900000000007</c:v>
                </c:pt>
                <c:pt idx="24">
                  <c:v>0.51961100000000005</c:v>
                </c:pt>
                <c:pt idx="25">
                  <c:v>0.51761899999999994</c:v>
                </c:pt>
                <c:pt idx="26">
                  <c:v>0.51700899999999994</c:v>
                </c:pt>
                <c:pt idx="27">
                  <c:v>0.51267399999999996</c:v>
                </c:pt>
                <c:pt idx="28">
                  <c:v>0.51081100000000002</c:v>
                </c:pt>
                <c:pt idx="29">
                  <c:v>0.50781299999999996</c:v>
                </c:pt>
                <c:pt idx="30">
                  <c:v>0.50856099999999993</c:v>
                </c:pt>
                <c:pt idx="31">
                  <c:v>0.50919599999999998</c:v>
                </c:pt>
                <c:pt idx="32">
                  <c:v>0.50967099999999999</c:v>
                </c:pt>
                <c:pt idx="33">
                  <c:v>0.51025900000000002</c:v>
                </c:pt>
                <c:pt idx="34">
                  <c:v>0.51169200000000004</c:v>
                </c:pt>
                <c:pt idx="35">
                  <c:v>0.51195100000000004</c:v>
                </c:pt>
                <c:pt idx="36">
                  <c:v>0.51376200000000005</c:v>
                </c:pt>
                <c:pt idx="37">
                  <c:v>0.51465300000000003</c:v>
                </c:pt>
                <c:pt idx="38">
                  <c:v>0.51576900000000003</c:v>
                </c:pt>
                <c:pt idx="39">
                  <c:v>0.51717000000000002</c:v>
                </c:pt>
                <c:pt idx="40">
                  <c:v>0.51793199999999995</c:v>
                </c:pt>
              </c:numCache>
            </c:numRef>
          </c:val>
        </c:ser>
        <c:ser>
          <c:idx val="1"/>
          <c:order val="3"/>
          <c:tx>
            <c:strRef>
              <c:f>Sheet1!$E$1</c:f>
              <c:strCache>
                <c:ptCount val="1"/>
                <c:pt idx="0">
                  <c:v>commercial light trucks</c:v>
                </c:pt>
              </c:strCache>
            </c:strRef>
          </c:tx>
          <c:spPr>
            <a:solidFill>
              <a:schemeClr val="accent6"/>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0.72038899999999995</c:v>
                </c:pt>
                <c:pt idx="1">
                  <c:v>0.74798900000000001</c:v>
                </c:pt>
                <c:pt idx="2">
                  <c:v>0.75392199999999998</c:v>
                </c:pt>
                <c:pt idx="3">
                  <c:v>0.78303100000000003</c:v>
                </c:pt>
                <c:pt idx="4">
                  <c:v>0.805782</c:v>
                </c:pt>
                <c:pt idx="5">
                  <c:v>0.82869199999999998</c:v>
                </c:pt>
                <c:pt idx="6">
                  <c:v>0.84792900000000004</c:v>
                </c:pt>
                <c:pt idx="7">
                  <c:v>0.86079300000000003</c:v>
                </c:pt>
                <c:pt idx="8">
                  <c:v>0.88636899999999996</c:v>
                </c:pt>
                <c:pt idx="9">
                  <c:v>0.89102800000000004</c:v>
                </c:pt>
                <c:pt idx="10">
                  <c:v>0.88950799999999997</c:v>
                </c:pt>
                <c:pt idx="11">
                  <c:v>0.88733700000000004</c:v>
                </c:pt>
                <c:pt idx="12">
                  <c:v>0.88719400000000004</c:v>
                </c:pt>
                <c:pt idx="13">
                  <c:v>0.88421300000000003</c:v>
                </c:pt>
                <c:pt idx="14">
                  <c:v>0.88176100000000002</c:v>
                </c:pt>
                <c:pt idx="15">
                  <c:v>0.88185100000000005</c:v>
                </c:pt>
                <c:pt idx="16">
                  <c:v>0.88234699999999999</c:v>
                </c:pt>
                <c:pt idx="17">
                  <c:v>0.88283199999999995</c:v>
                </c:pt>
                <c:pt idx="18">
                  <c:v>0.88514300000000001</c:v>
                </c:pt>
                <c:pt idx="19">
                  <c:v>0.88764500000000002</c:v>
                </c:pt>
                <c:pt idx="20">
                  <c:v>0.89129899999999995</c:v>
                </c:pt>
                <c:pt idx="21">
                  <c:v>0.89600100000000005</c:v>
                </c:pt>
                <c:pt idx="22">
                  <c:v>0.90037199999999995</c:v>
                </c:pt>
                <c:pt idx="23">
                  <c:v>0.90574699999999997</c:v>
                </c:pt>
                <c:pt idx="24">
                  <c:v>0.91295999999999999</c:v>
                </c:pt>
                <c:pt idx="25">
                  <c:v>0.91986699999999999</c:v>
                </c:pt>
                <c:pt idx="26">
                  <c:v>0.926898</c:v>
                </c:pt>
                <c:pt idx="27">
                  <c:v>0.93472699999999997</c:v>
                </c:pt>
                <c:pt idx="28">
                  <c:v>0.94246799999999997</c:v>
                </c:pt>
                <c:pt idx="29">
                  <c:v>0.95037700000000003</c:v>
                </c:pt>
                <c:pt idx="30">
                  <c:v>0.95974999999999999</c:v>
                </c:pt>
                <c:pt idx="31">
                  <c:v>0.97000799999999998</c:v>
                </c:pt>
                <c:pt idx="32">
                  <c:v>0.98001899999999997</c:v>
                </c:pt>
                <c:pt idx="33">
                  <c:v>0.99153400000000003</c:v>
                </c:pt>
                <c:pt idx="34">
                  <c:v>1.0036080000000001</c:v>
                </c:pt>
                <c:pt idx="35">
                  <c:v>1.0156970000000001</c:v>
                </c:pt>
                <c:pt idx="36">
                  <c:v>1.028958</c:v>
                </c:pt>
                <c:pt idx="37">
                  <c:v>1.0405979999999999</c:v>
                </c:pt>
                <c:pt idx="38">
                  <c:v>1.051164</c:v>
                </c:pt>
                <c:pt idx="39">
                  <c:v>1.0616650000000001</c:v>
                </c:pt>
                <c:pt idx="40">
                  <c:v>1.071402</c:v>
                </c:pt>
              </c:numCache>
            </c:numRef>
          </c:val>
        </c:ser>
        <c:ser>
          <c:idx val="0"/>
          <c:order val="4"/>
          <c:tx>
            <c:strRef>
              <c:f>Sheet1!$F$1</c:f>
              <c:strCache>
                <c:ptCount val="1"/>
                <c:pt idx="0">
                  <c:v>air</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2.360347</c:v>
                </c:pt>
                <c:pt idx="1">
                  <c:v>2.4023569999999999</c:v>
                </c:pt>
                <c:pt idx="2">
                  <c:v>2.3323140000000002</c:v>
                </c:pt>
                <c:pt idx="3">
                  <c:v>2.3014579999999998</c:v>
                </c:pt>
                <c:pt idx="4">
                  <c:v>2.2869830000000002</c:v>
                </c:pt>
                <c:pt idx="5">
                  <c:v>2.363229</c:v>
                </c:pt>
                <c:pt idx="6">
                  <c:v>2.4056989999999998</c:v>
                </c:pt>
                <c:pt idx="7">
                  <c:v>2.5962710000000002</c:v>
                </c:pt>
                <c:pt idx="8">
                  <c:v>2.6240519999999998</c:v>
                </c:pt>
                <c:pt idx="9">
                  <c:v>2.6409440000000002</c:v>
                </c:pt>
                <c:pt idx="10">
                  <c:v>2.6687120000000002</c:v>
                </c:pt>
                <c:pt idx="11">
                  <c:v>2.692358</c:v>
                </c:pt>
                <c:pt idx="12">
                  <c:v>2.7099069999999998</c:v>
                </c:pt>
                <c:pt idx="13">
                  <c:v>2.7238709999999999</c:v>
                </c:pt>
                <c:pt idx="14">
                  <c:v>2.7471220000000001</c:v>
                </c:pt>
                <c:pt idx="15">
                  <c:v>2.77475</c:v>
                </c:pt>
                <c:pt idx="16">
                  <c:v>2.8015319999999999</c:v>
                </c:pt>
                <c:pt idx="17">
                  <c:v>2.8288880000000001</c:v>
                </c:pt>
                <c:pt idx="18">
                  <c:v>2.8572359999999999</c:v>
                </c:pt>
                <c:pt idx="19">
                  <c:v>2.8872969999999998</c:v>
                </c:pt>
                <c:pt idx="20">
                  <c:v>2.9178000000000002</c:v>
                </c:pt>
                <c:pt idx="21">
                  <c:v>2.9473579999999999</c:v>
                </c:pt>
                <c:pt idx="22">
                  <c:v>2.9782700000000002</c:v>
                </c:pt>
                <c:pt idx="23">
                  <c:v>3.008105</c:v>
                </c:pt>
                <c:pt idx="24">
                  <c:v>3.0376080000000001</c:v>
                </c:pt>
                <c:pt idx="25">
                  <c:v>3.0654880000000002</c:v>
                </c:pt>
                <c:pt idx="26">
                  <c:v>3.0930080000000002</c:v>
                </c:pt>
                <c:pt idx="27">
                  <c:v>3.1213190000000002</c:v>
                </c:pt>
                <c:pt idx="28">
                  <c:v>3.1489039999999999</c:v>
                </c:pt>
                <c:pt idx="29">
                  <c:v>3.1772339999999999</c:v>
                </c:pt>
                <c:pt idx="30">
                  <c:v>3.20777</c:v>
                </c:pt>
                <c:pt idx="31">
                  <c:v>3.239061</c:v>
                </c:pt>
                <c:pt idx="32">
                  <c:v>3.2705519999999999</c:v>
                </c:pt>
                <c:pt idx="33">
                  <c:v>3.3042769999999999</c:v>
                </c:pt>
                <c:pt idx="34">
                  <c:v>3.339493</c:v>
                </c:pt>
                <c:pt idx="35">
                  <c:v>3.37669</c:v>
                </c:pt>
                <c:pt idx="36">
                  <c:v>3.4150499999999999</c:v>
                </c:pt>
                <c:pt idx="37">
                  <c:v>3.4551310000000002</c:v>
                </c:pt>
                <c:pt idx="38">
                  <c:v>3.4958149999999999</c:v>
                </c:pt>
                <c:pt idx="39">
                  <c:v>3.5369989999999998</c:v>
                </c:pt>
                <c:pt idx="40">
                  <c:v>3.5788319999999998</c:v>
                </c:pt>
              </c:numCache>
            </c:numRef>
          </c:val>
        </c:ser>
        <c:ser>
          <c:idx val="2"/>
          <c:order val="5"/>
          <c:tx>
            <c:strRef>
              <c:f>Sheet1!$G$1</c:f>
              <c:strCache>
                <c:ptCount val="1"/>
                <c:pt idx="0">
                  <c:v>medium and heavy duty</c:v>
                </c:pt>
              </c:strCache>
            </c:strRef>
          </c:tx>
          <c:spPr>
            <a:solidFill>
              <a:schemeClr val="accent1"/>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5.09504</c:v>
                </c:pt>
                <c:pt idx="1">
                  <c:v>5.1395340000000003</c:v>
                </c:pt>
                <c:pt idx="2">
                  <c:v>4.9741679999999997</c:v>
                </c:pt>
                <c:pt idx="3">
                  <c:v>5.120285</c:v>
                </c:pt>
                <c:pt idx="4">
                  <c:v>5.3111959999999998</c:v>
                </c:pt>
                <c:pt idx="5">
                  <c:v>5.3569639999999996</c:v>
                </c:pt>
                <c:pt idx="6">
                  <c:v>5.3768960000000003</c:v>
                </c:pt>
                <c:pt idx="7">
                  <c:v>5.3828899999999997</c:v>
                </c:pt>
                <c:pt idx="8">
                  <c:v>5.8416819999999996</c:v>
                </c:pt>
                <c:pt idx="9">
                  <c:v>5.881005</c:v>
                </c:pt>
                <c:pt idx="10">
                  <c:v>5.872115</c:v>
                </c:pt>
                <c:pt idx="11">
                  <c:v>5.8588990000000001</c:v>
                </c:pt>
                <c:pt idx="12">
                  <c:v>5.8827299999999996</c:v>
                </c:pt>
                <c:pt idx="13">
                  <c:v>5.888884</c:v>
                </c:pt>
                <c:pt idx="14">
                  <c:v>5.8871989999999998</c:v>
                </c:pt>
                <c:pt idx="15">
                  <c:v>5.8683329999999998</c:v>
                </c:pt>
                <c:pt idx="16">
                  <c:v>5.845167</c:v>
                </c:pt>
                <c:pt idx="17">
                  <c:v>5.8063690000000001</c:v>
                </c:pt>
                <c:pt idx="18">
                  <c:v>5.7755460000000003</c:v>
                </c:pt>
                <c:pt idx="19">
                  <c:v>5.7408020000000004</c:v>
                </c:pt>
                <c:pt idx="20">
                  <c:v>5.7086389999999998</c:v>
                </c:pt>
                <c:pt idx="21">
                  <c:v>5.6810010000000002</c:v>
                </c:pt>
                <c:pt idx="22">
                  <c:v>5.6549639999999997</c:v>
                </c:pt>
                <c:pt idx="23">
                  <c:v>5.6349390000000001</c:v>
                </c:pt>
                <c:pt idx="24">
                  <c:v>5.6317310000000003</c:v>
                </c:pt>
                <c:pt idx="25">
                  <c:v>5.630725</c:v>
                </c:pt>
                <c:pt idx="26">
                  <c:v>5.6271899999999997</c:v>
                </c:pt>
                <c:pt idx="27">
                  <c:v>5.6282500000000004</c:v>
                </c:pt>
                <c:pt idx="28">
                  <c:v>5.6342949999999998</c:v>
                </c:pt>
                <c:pt idx="29">
                  <c:v>5.6429850000000004</c:v>
                </c:pt>
                <c:pt idx="30">
                  <c:v>5.667573</c:v>
                </c:pt>
                <c:pt idx="31">
                  <c:v>5.6977770000000003</c:v>
                </c:pt>
                <c:pt idx="32">
                  <c:v>5.7291239999999997</c:v>
                </c:pt>
                <c:pt idx="33">
                  <c:v>5.7683049999999998</c:v>
                </c:pt>
                <c:pt idx="34">
                  <c:v>5.8118400000000001</c:v>
                </c:pt>
                <c:pt idx="35">
                  <c:v>5.8582770000000002</c:v>
                </c:pt>
                <c:pt idx="36">
                  <c:v>5.9036369999999998</c:v>
                </c:pt>
                <c:pt idx="37">
                  <c:v>5.9523479999999998</c:v>
                </c:pt>
                <c:pt idx="38">
                  <c:v>5.998742</c:v>
                </c:pt>
                <c:pt idx="39">
                  <c:v>6.0481470000000002</c:v>
                </c:pt>
                <c:pt idx="40">
                  <c:v>6.0908939999999996</c:v>
                </c:pt>
              </c:numCache>
            </c:numRef>
          </c:val>
        </c:ser>
        <c:ser>
          <c:idx val="4"/>
          <c:order val="6"/>
          <c:tx>
            <c:strRef>
              <c:f>Sheet1!$H$1</c:f>
              <c:strCache>
                <c:ptCount val="1"/>
                <c:pt idx="0">
                  <c:v>light-duty vehicles</c:v>
                </c:pt>
              </c:strCache>
            </c:strRef>
          </c:tx>
          <c:spPr>
            <a:solidFill>
              <a:schemeClr val="tx2"/>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15.129918</c:v>
                </c:pt>
                <c:pt idx="1">
                  <c:v>14.702564000000001</c:v>
                </c:pt>
                <c:pt idx="2">
                  <c:v>14.611983</c:v>
                </c:pt>
                <c:pt idx="3">
                  <c:v>14.794292</c:v>
                </c:pt>
                <c:pt idx="4">
                  <c:v>14.947971000000001</c:v>
                </c:pt>
                <c:pt idx="5">
                  <c:v>15.060015999999999</c:v>
                </c:pt>
                <c:pt idx="6">
                  <c:v>15.321144</c:v>
                </c:pt>
                <c:pt idx="7">
                  <c:v>15.292529</c:v>
                </c:pt>
                <c:pt idx="8">
                  <c:v>15.259909</c:v>
                </c:pt>
                <c:pt idx="9">
                  <c:v>15.31245</c:v>
                </c:pt>
                <c:pt idx="10">
                  <c:v>15.278943</c:v>
                </c:pt>
                <c:pt idx="11">
                  <c:v>15.147741999999999</c:v>
                </c:pt>
                <c:pt idx="12">
                  <c:v>14.918960999999999</c:v>
                </c:pt>
                <c:pt idx="13">
                  <c:v>14.610011</c:v>
                </c:pt>
                <c:pt idx="14">
                  <c:v>14.278558</c:v>
                </c:pt>
                <c:pt idx="15">
                  <c:v>13.938121000000001</c:v>
                </c:pt>
                <c:pt idx="16">
                  <c:v>13.679017</c:v>
                </c:pt>
                <c:pt idx="17">
                  <c:v>13.457352</c:v>
                </c:pt>
                <c:pt idx="18">
                  <c:v>13.257142999999999</c:v>
                </c:pt>
                <c:pt idx="19">
                  <c:v>13.075183000000001</c:v>
                </c:pt>
                <c:pt idx="20">
                  <c:v>12.921878</c:v>
                </c:pt>
                <c:pt idx="21">
                  <c:v>12.787868</c:v>
                </c:pt>
                <c:pt idx="22">
                  <c:v>12.649743000000001</c:v>
                </c:pt>
                <c:pt idx="23">
                  <c:v>12.520633999999999</c:v>
                </c:pt>
                <c:pt idx="24">
                  <c:v>12.394041</c:v>
                </c:pt>
                <c:pt idx="25">
                  <c:v>12.269427</c:v>
                </c:pt>
                <c:pt idx="26">
                  <c:v>12.175611</c:v>
                </c:pt>
                <c:pt idx="27">
                  <c:v>12.093673000000001</c:v>
                </c:pt>
                <c:pt idx="28">
                  <c:v>12.023745</c:v>
                </c:pt>
                <c:pt idx="29">
                  <c:v>11.967755</c:v>
                </c:pt>
                <c:pt idx="30">
                  <c:v>11.93224</c:v>
                </c:pt>
                <c:pt idx="31">
                  <c:v>11.906195</c:v>
                </c:pt>
                <c:pt idx="32">
                  <c:v>11.893991</c:v>
                </c:pt>
                <c:pt idx="33">
                  <c:v>11.894183999999999</c:v>
                </c:pt>
                <c:pt idx="34">
                  <c:v>11.901778999999999</c:v>
                </c:pt>
                <c:pt idx="35">
                  <c:v>11.913237000000001</c:v>
                </c:pt>
                <c:pt idx="36">
                  <c:v>11.936534999999999</c:v>
                </c:pt>
                <c:pt idx="37">
                  <c:v>11.966680999999999</c:v>
                </c:pt>
                <c:pt idx="38">
                  <c:v>12.003005999999999</c:v>
                </c:pt>
                <c:pt idx="39">
                  <c:v>12.047084999999999</c:v>
                </c:pt>
                <c:pt idx="40">
                  <c:v>12.098877999999999</c:v>
                </c:pt>
              </c:numCache>
            </c:numRef>
          </c:val>
        </c:ser>
        <c:dLbls>
          <c:showLegendKey val="0"/>
          <c:showVal val="0"/>
          <c:showCatName val="0"/>
          <c:showSerName val="0"/>
          <c:showPercent val="0"/>
          <c:showBubbleSize val="0"/>
        </c:dLbls>
        <c:axId val="1982331136"/>
        <c:axId val="1982341472"/>
      </c:areaChart>
      <c:catAx>
        <c:axId val="1982331136"/>
        <c:scaling>
          <c:orientation val="minMax"/>
          <c:min val="1"/>
        </c:scaling>
        <c:delete val="0"/>
        <c:axPos val="b"/>
        <c:numFmt formatCode="0"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982341472"/>
        <c:crosses val="autoZero"/>
        <c:auto val="1"/>
        <c:lblAlgn val="ctr"/>
        <c:lblOffset val="100"/>
        <c:tickLblSkip val="10"/>
        <c:tickMarkSkip val="10"/>
        <c:noMultiLvlLbl val="1"/>
      </c:catAx>
      <c:valAx>
        <c:axId val="19823414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982331136"/>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05475357247011"/>
          <c:y val="0.20176961317183245"/>
          <c:w val="0.78131561679790029"/>
          <c:h val="0.69647106081044075"/>
        </c:manualLayout>
      </c:layout>
      <c:lineChart>
        <c:grouping val="standard"/>
        <c:varyColors val="0"/>
        <c:ser>
          <c:idx val="1"/>
          <c:order val="0"/>
          <c:tx>
            <c:strRef>
              <c:f>Sheet1!$B$1</c:f>
              <c:strCache>
                <c:ptCount val="1"/>
                <c:pt idx="0">
                  <c:v>car</c:v>
                </c:pt>
              </c:strCache>
            </c:strRef>
          </c:tx>
          <c:spPr>
            <a:ln w="28575" cap="rnd">
              <a:solidFill>
                <a:schemeClr val="accent1"/>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0.57602328799320135</c:v>
                </c:pt>
                <c:pt idx="1">
                  <c:v>0.55323037367563077</c:v>
                </c:pt>
                <c:pt idx="2">
                  <c:v>0.52483891731669874</c:v>
                </c:pt>
                <c:pt idx="3">
                  <c:v>0.50384860941728171</c:v>
                </c:pt>
                <c:pt idx="4">
                  <c:v>0.46742975760741601</c:v>
                </c:pt>
                <c:pt idx="5">
                  <c:v>0.46598951466934962</c:v>
                </c:pt>
                <c:pt idx="6">
                  <c:v>0.45983740723575262</c:v>
                </c:pt>
                <c:pt idx="7">
                  <c:v>0.45527404170033992</c:v>
                </c:pt>
                <c:pt idx="8">
                  <c:v>0.45407064944083741</c:v>
                </c:pt>
                <c:pt idx="9">
                  <c:v>0.45207707104961659</c:v>
                </c:pt>
                <c:pt idx="10">
                  <c:v>0.45531247442397721</c:v>
                </c:pt>
                <c:pt idx="11">
                  <c:v>0.45670483174935772</c:v>
                </c:pt>
                <c:pt idx="12">
                  <c:v>0.46328467101978871</c:v>
                </c:pt>
                <c:pt idx="13">
                  <c:v>0.46975224936247117</c:v>
                </c:pt>
                <c:pt idx="14">
                  <c:v>0.47659728544227531</c:v>
                </c:pt>
                <c:pt idx="15">
                  <c:v>0.48633535148836421</c:v>
                </c:pt>
                <c:pt idx="16">
                  <c:v>0.49316372929405061</c:v>
                </c:pt>
                <c:pt idx="17">
                  <c:v>0.49886828101005709</c:v>
                </c:pt>
                <c:pt idx="18">
                  <c:v>0.50607284396634855</c:v>
                </c:pt>
                <c:pt idx="19">
                  <c:v>0.51334548178662753</c:v>
                </c:pt>
                <c:pt idx="20">
                  <c:v>0.51910960825263597</c:v>
                </c:pt>
                <c:pt idx="21">
                  <c:v>0.52410865802417583</c:v>
                </c:pt>
                <c:pt idx="22">
                  <c:v>0.52723314117278341</c:v>
                </c:pt>
                <c:pt idx="23">
                  <c:v>0.53066897030408489</c:v>
                </c:pt>
                <c:pt idx="24">
                  <c:v>0.53458584742413018</c:v>
                </c:pt>
                <c:pt idx="25">
                  <c:v>0.53695101026458625</c:v>
                </c:pt>
                <c:pt idx="26">
                  <c:v>0.53910368798469288</c:v>
                </c:pt>
                <c:pt idx="27">
                  <c:v>0.54276170870372142</c:v>
                </c:pt>
                <c:pt idx="28">
                  <c:v>0.5455849083298927</c:v>
                </c:pt>
                <c:pt idx="29">
                  <c:v>0.54774803038995934</c:v>
                </c:pt>
                <c:pt idx="30">
                  <c:v>0.55066199395939319</c:v>
                </c:pt>
                <c:pt idx="31">
                  <c:v>0.55172025046572692</c:v>
                </c:pt>
                <c:pt idx="32">
                  <c:v>0.55405716693964613</c:v>
                </c:pt>
                <c:pt idx="33">
                  <c:v>0.55623146403768953</c:v>
                </c:pt>
                <c:pt idx="34">
                  <c:v>0.55742738847609041</c:v>
                </c:pt>
                <c:pt idx="35">
                  <c:v>0.55830642947580145</c:v>
                </c:pt>
              </c:numCache>
            </c:numRef>
          </c:val>
          <c:smooth val="0"/>
        </c:ser>
        <c:ser>
          <c:idx val="0"/>
          <c:order val="1"/>
          <c:tx>
            <c:strRef>
              <c:f>Sheet1!$C$1</c:f>
              <c:strCache>
                <c:ptCount val="1"/>
                <c:pt idx="0">
                  <c:v>truck</c:v>
                </c:pt>
              </c:strCache>
            </c:strRef>
          </c:tx>
          <c:spPr>
            <a:ln w="28575" cap="rnd">
              <a:solidFill>
                <a:schemeClr val="tx2"/>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0.42397671200679871</c:v>
                </c:pt>
                <c:pt idx="1">
                  <c:v>0.44676959641100988</c:v>
                </c:pt>
                <c:pt idx="2">
                  <c:v>0.47516111329672639</c:v>
                </c:pt>
                <c:pt idx="3">
                  <c:v>0.49615135913173292</c:v>
                </c:pt>
                <c:pt idx="4">
                  <c:v>0.53257024239258399</c:v>
                </c:pt>
                <c:pt idx="5">
                  <c:v>0.53401048533065043</c:v>
                </c:pt>
                <c:pt idx="6">
                  <c:v>0.54016259276424738</c:v>
                </c:pt>
                <c:pt idx="7">
                  <c:v>0.54472595836504778</c:v>
                </c:pt>
                <c:pt idx="8">
                  <c:v>0.54592938220208154</c:v>
                </c:pt>
                <c:pt idx="9">
                  <c:v>0.54792292901469719</c:v>
                </c:pt>
                <c:pt idx="10">
                  <c:v>0.54468749435812935</c:v>
                </c:pt>
                <c:pt idx="11">
                  <c:v>0.54329516825064228</c:v>
                </c:pt>
                <c:pt idx="12">
                  <c:v>0.53671532898021135</c:v>
                </c:pt>
                <c:pt idx="13">
                  <c:v>0.53024778164976827</c:v>
                </c:pt>
                <c:pt idx="14">
                  <c:v>0.52340271455772469</c:v>
                </c:pt>
                <c:pt idx="15">
                  <c:v>0.51366467948381034</c:v>
                </c:pt>
                <c:pt idx="16">
                  <c:v>0.50683630177245809</c:v>
                </c:pt>
                <c:pt idx="17">
                  <c:v>0.5011317501517174</c:v>
                </c:pt>
                <c:pt idx="18">
                  <c:v>0.49392712488931501</c:v>
                </c:pt>
                <c:pt idx="19">
                  <c:v>0.48665451821337252</c:v>
                </c:pt>
                <c:pt idx="20">
                  <c:v>0.48089039174736398</c:v>
                </c:pt>
                <c:pt idx="21">
                  <c:v>0.47589134197582411</c:v>
                </c:pt>
                <c:pt idx="22">
                  <c:v>0.47276682798758529</c:v>
                </c:pt>
                <c:pt idx="23">
                  <c:v>0.469331029695915</c:v>
                </c:pt>
                <c:pt idx="24">
                  <c:v>0.46541415257586988</c:v>
                </c:pt>
                <c:pt idx="25">
                  <c:v>0.46304902014311422</c:v>
                </c:pt>
                <c:pt idx="26">
                  <c:v>0.46089631201530701</c:v>
                </c:pt>
                <c:pt idx="27">
                  <c:v>0.45723832147028731</c:v>
                </c:pt>
                <c:pt idx="28">
                  <c:v>0.45441509167010719</c:v>
                </c:pt>
                <c:pt idx="29">
                  <c:v>0.45225196961004072</c:v>
                </c:pt>
                <c:pt idx="30">
                  <c:v>0.44933797632710792</c:v>
                </c:pt>
                <c:pt idx="31">
                  <c:v>0.44827974953427308</c:v>
                </c:pt>
                <c:pt idx="32">
                  <c:v>0.4459428624403699</c:v>
                </c:pt>
                <c:pt idx="33">
                  <c:v>0.44376850680703073</c:v>
                </c:pt>
                <c:pt idx="34">
                  <c:v>0.44257261152390948</c:v>
                </c:pt>
                <c:pt idx="35">
                  <c:v>0.44169362844407972</c:v>
                </c:pt>
              </c:numCache>
            </c:numRef>
          </c:val>
          <c:smooth val="0"/>
        </c:ser>
        <c:dLbls>
          <c:showLegendKey val="0"/>
          <c:showVal val="0"/>
          <c:showCatName val="0"/>
          <c:showSerName val="0"/>
          <c:showPercent val="0"/>
          <c:showBubbleSize val="0"/>
        </c:dLbls>
        <c:smooth val="0"/>
        <c:axId val="58537824"/>
        <c:axId val="58535648"/>
      </c:lineChart>
      <c:catAx>
        <c:axId val="58537824"/>
        <c:scaling>
          <c:orientation val="minMax"/>
          <c:max val="36"/>
        </c:scaling>
        <c:delete val="0"/>
        <c:axPos val="b"/>
        <c:numFmt formatCode="0"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5648"/>
        <c:crosses val="autoZero"/>
        <c:auto val="1"/>
        <c:lblAlgn val="ctr"/>
        <c:lblOffset val="100"/>
        <c:tickLblSkip val="10"/>
        <c:tickMarkSkip val="5"/>
        <c:noMultiLvlLbl val="1"/>
      </c:catAx>
      <c:valAx>
        <c:axId val="5853564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7824"/>
        <c:crossesAt val="5"/>
        <c:crossBetween val="midCat"/>
        <c:majorUnit val="0.1"/>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05475357247011"/>
          <c:y val="0.20176961317183245"/>
          <c:w val="0.7077077865266842"/>
          <c:h val="0.69647106081044075"/>
        </c:manualLayout>
      </c:layout>
      <c:lineChart>
        <c:grouping val="standard"/>
        <c:varyColors val="0"/>
        <c:ser>
          <c:idx val="1"/>
          <c:order val="0"/>
          <c:tx>
            <c:strRef>
              <c:f>Sheet1!$B$1</c:f>
              <c:strCache>
                <c:ptCount val="1"/>
                <c:pt idx="0">
                  <c:v>other</c:v>
                </c:pt>
              </c:strCache>
            </c:strRef>
          </c:tx>
          <c:spPr>
            <a:ln w="28575" cap="rnd">
              <a:solidFill>
                <a:schemeClr val="accent1"/>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1.550499E-2</c:v>
                </c:pt>
                <c:pt idx="1">
                  <c:v>1.406871E-2</c:v>
                </c:pt>
                <c:pt idx="2">
                  <c:v>1.9016580000000002E-2</c:v>
                </c:pt>
                <c:pt idx="3">
                  <c:v>1.370769E-2</c:v>
                </c:pt>
                <c:pt idx="4">
                  <c:v>1.3932389999999999E-2</c:v>
                </c:pt>
                <c:pt idx="5">
                  <c:v>1.396143E-2</c:v>
                </c:pt>
                <c:pt idx="6">
                  <c:v>1.40143E-2</c:v>
                </c:pt>
                <c:pt idx="7">
                  <c:v>1.40974E-2</c:v>
                </c:pt>
                <c:pt idx="8">
                  <c:v>1.407985E-2</c:v>
                </c:pt>
                <c:pt idx="9">
                  <c:v>1.41163E-2</c:v>
                </c:pt>
                <c:pt idx="10">
                  <c:v>1.4262149999999999E-2</c:v>
                </c:pt>
                <c:pt idx="11">
                  <c:v>1.4145619999999999E-2</c:v>
                </c:pt>
                <c:pt idx="12">
                  <c:v>1.4152349999999999E-2</c:v>
                </c:pt>
                <c:pt idx="13">
                  <c:v>1.4161699999999999E-2</c:v>
                </c:pt>
                <c:pt idx="14">
                  <c:v>1.4175770000000001E-2</c:v>
                </c:pt>
                <c:pt idx="15">
                  <c:v>1.4260419999999999E-2</c:v>
                </c:pt>
                <c:pt idx="16">
                  <c:v>1.422008E-2</c:v>
                </c:pt>
                <c:pt idx="17">
                  <c:v>1.422288E-2</c:v>
                </c:pt>
                <c:pt idx="18">
                  <c:v>1.424158E-2</c:v>
                </c:pt>
                <c:pt idx="19">
                  <c:v>1.4213969999999999E-2</c:v>
                </c:pt>
                <c:pt idx="20">
                  <c:v>1.420567E-2</c:v>
                </c:pt>
                <c:pt idx="21">
                  <c:v>1.42078E-2</c:v>
                </c:pt>
                <c:pt idx="22">
                  <c:v>1.4201470000000001E-2</c:v>
                </c:pt>
                <c:pt idx="23">
                  <c:v>1.421116E-2</c:v>
                </c:pt>
                <c:pt idx="24">
                  <c:v>1.421233E-2</c:v>
                </c:pt>
                <c:pt idx="25">
                  <c:v>1.4207620000000001E-2</c:v>
                </c:pt>
                <c:pt idx="26">
                  <c:v>1.421236E-2</c:v>
                </c:pt>
                <c:pt idx="27">
                  <c:v>1.4221330000000001E-2</c:v>
                </c:pt>
                <c:pt idx="28">
                  <c:v>1.421614E-2</c:v>
                </c:pt>
                <c:pt idx="29">
                  <c:v>1.421674E-2</c:v>
                </c:pt>
                <c:pt idx="30">
                  <c:v>1.4220699999999999E-2</c:v>
                </c:pt>
                <c:pt idx="31">
                  <c:v>1.421729E-2</c:v>
                </c:pt>
                <c:pt idx="32">
                  <c:v>1.4229449999999999E-2</c:v>
                </c:pt>
                <c:pt idx="33">
                  <c:v>1.4226219999999999E-2</c:v>
                </c:pt>
                <c:pt idx="34">
                  <c:v>1.4224260000000001E-2</c:v>
                </c:pt>
                <c:pt idx="35">
                  <c:v>1.422237E-2</c:v>
                </c:pt>
              </c:numCache>
            </c:numRef>
          </c:val>
          <c:smooth val="0"/>
        </c:ser>
        <c:ser>
          <c:idx val="0"/>
          <c:order val="1"/>
          <c:tx>
            <c:strRef>
              <c:f>Sheet1!$C$1</c:f>
              <c:strCache>
                <c:ptCount val="1"/>
                <c:pt idx="0">
                  <c:v>subcompact</c:v>
                </c:pt>
              </c:strCache>
            </c:strRef>
          </c:tx>
          <c:spPr>
            <a:ln w="28575" cap="rnd">
              <a:solidFill>
                <a:schemeClr val="tx2"/>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4.4654970000000002E-2</c:v>
                </c:pt>
                <c:pt idx="1">
                  <c:v>4.316412E-2</c:v>
                </c:pt>
                <c:pt idx="2">
                  <c:v>4.9769340000000002E-2</c:v>
                </c:pt>
                <c:pt idx="3">
                  <c:v>4.5888520000000002E-2</c:v>
                </c:pt>
                <c:pt idx="4">
                  <c:v>4.5220320000000001E-2</c:v>
                </c:pt>
                <c:pt idx="5">
                  <c:v>4.5735449999999997E-2</c:v>
                </c:pt>
                <c:pt idx="6">
                  <c:v>4.5620079999999993E-2</c:v>
                </c:pt>
                <c:pt idx="7">
                  <c:v>4.5971869999999998E-2</c:v>
                </c:pt>
                <c:pt idx="8">
                  <c:v>4.6078519999999998E-2</c:v>
                </c:pt>
                <c:pt idx="9">
                  <c:v>4.4991789999999997E-2</c:v>
                </c:pt>
                <c:pt idx="10">
                  <c:v>4.6238599999999998E-2</c:v>
                </c:pt>
                <c:pt idx="11">
                  <c:v>4.5186869999999997E-2</c:v>
                </c:pt>
                <c:pt idx="12">
                  <c:v>4.5195029999999997E-2</c:v>
                </c:pt>
                <c:pt idx="13">
                  <c:v>4.4955239999999987E-2</c:v>
                </c:pt>
                <c:pt idx="14">
                  <c:v>4.5066519999999999E-2</c:v>
                </c:pt>
                <c:pt idx="15">
                  <c:v>4.5508420000000001E-2</c:v>
                </c:pt>
                <c:pt idx="16">
                  <c:v>4.4811919999999998E-2</c:v>
                </c:pt>
                <c:pt idx="17">
                  <c:v>4.4804240000000002E-2</c:v>
                </c:pt>
                <c:pt idx="18">
                  <c:v>4.4975690000000013E-2</c:v>
                </c:pt>
                <c:pt idx="19">
                  <c:v>4.4804110000000001E-2</c:v>
                </c:pt>
                <c:pt idx="20">
                  <c:v>4.4603539999999997E-2</c:v>
                </c:pt>
                <c:pt idx="21">
                  <c:v>4.4598209999999999E-2</c:v>
                </c:pt>
                <c:pt idx="22">
                  <c:v>4.4333999999999998E-2</c:v>
                </c:pt>
                <c:pt idx="23">
                  <c:v>4.4496960000000002E-2</c:v>
                </c:pt>
                <c:pt idx="24">
                  <c:v>4.4498339999999997E-2</c:v>
                </c:pt>
                <c:pt idx="25">
                  <c:v>4.4242549999999999E-2</c:v>
                </c:pt>
                <c:pt idx="26">
                  <c:v>4.4292199999999997E-2</c:v>
                </c:pt>
                <c:pt idx="27">
                  <c:v>4.4457129999999997E-2</c:v>
                </c:pt>
                <c:pt idx="28">
                  <c:v>4.4252119999999999E-2</c:v>
                </c:pt>
                <c:pt idx="29">
                  <c:v>4.4214040000000003E-2</c:v>
                </c:pt>
                <c:pt idx="30">
                  <c:v>4.4301489999999999E-2</c:v>
                </c:pt>
                <c:pt idx="31">
                  <c:v>4.4039389999999998E-2</c:v>
                </c:pt>
                <c:pt idx="32">
                  <c:v>4.436507E-2</c:v>
                </c:pt>
                <c:pt idx="33">
                  <c:v>4.4213910000000002E-2</c:v>
                </c:pt>
                <c:pt idx="34">
                  <c:v>4.411909E-2</c:v>
                </c:pt>
                <c:pt idx="35">
                  <c:v>4.404425E-2</c:v>
                </c:pt>
              </c:numCache>
            </c:numRef>
          </c:val>
          <c:smooth val="0"/>
        </c:ser>
        <c:ser>
          <c:idx val="2"/>
          <c:order val="2"/>
          <c:tx>
            <c:strRef>
              <c:f>Sheet1!$D$1</c:f>
              <c:strCache>
                <c:ptCount val="1"/>
                <c:pt idx="0">
                  <c:v>compact</c:v>
                </c:pt>
              </c:strCache>
            </c:strRef>
          </c:tx>
          <c:spPr>
            <a:ln w="28575" cap="rnd">
              <a:solidFill>
                <a:schemeClr val="accent3"/>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0.19630531000000001</c:v>
                </c:pt>
                <c:pt idx="1">
                  <c:v>0.17646935999999999</c:v>
                </c:pt>
                <c:pt idx="2">
                  <c:v>0.16255101999999999</c:v>
                </c:pt>
                <c:pt idx="3">
                  <c:v>0.14854466999999999</c:v>
                </c:pt>
                <c:pt idx="4">
                  <c:v>0.14593612</c:v>
                </c:pt>
                <c:pt idx="5">
                  <c:v>0.14720454999999999</c:v>
                </c:pt>
                <c:pt idx="6">
                  <c:v>0.14653378</c:v>
                </c:pt>
                <c:pt idx="7">
                  <c:v>0.14548759</c:v>
                </c:pt>
                <c:pt idx="8">
                  <c:v>0.14458204999999999</c:v>
                </c:pt>
                <c:pt idx="9">
                  <c:v>0.14353745000000001</c:v>
                </c:pt>
                <c:pt idx="10">
                  <c:v>0.14474100000000001</c:v>
                </c:pt>
                <c:pt idx="11">
                  <c:v>0.14369308</c:v>
                </c:pt>
                <c:pt idx="12">
                  <c:v>0.1435109</c:v>
                </c:pt>
                <c:pt idx="13">
                  <c:v>0.14277136000000001</c:v>
                </c:pt>
                <c:pt idx="14">
                  <c:v>0.14289742</c:v>
                </c:pt>
                <c:pt idx="15">
                  <c:v>0.14407165999999999</c:v>
                </c:pt>
                <c:pt idx="16">
                  <c:v>0.14203669999999999</c:v>
                </c:pt>
                <c:pt idx="17">
                  <c:v>0.14188316000000001</c:v>
                </c:pt>
                <c:pt idx="18">
                  <c:v>0.14221130000000001</c:v>
                </c:pt>
                <c:pt idx="19">
                  <c:v>0.14175270000000001</c:v>
                </c:pt>
                <c:pt idx="20">
                  <c:v>0.14117389</c:v>
                </c:pt>
                <c:pt idx="21">
                  <c:v>0.14105390000000001</c:v>
                </c:pt>
                <c:pt idx="22">
                  <c:v>0.14030537000000001</c:v>
                </c:pt>
                <c:pt idx="23">
                  <c:v>0.14061177999999999</c:v>
                </c:pt>
                <c:pt idx="24">
                  <c:v>0.14052524</c:v>
                </c:pt>
                <c:pt idx="25">
                  <c:v>0.13982597999999999</c:v>
                </c:pt>
                <c:pt idx="26">
                  <c:v>0.13985797999999999</c:v>
                </c:pt>
                <c:pt idx="27">
                  <c:v>0.14018862000000001</c:v>
                </c:pt>
                <c:pt idx="28">
                  <c:v>0.13961834000000001</c:v>
                </c:pt>
                <c:pt idx="29">
                  <c:v>0.13944964000000001</c:v>
                </c:pt>
                <c:pt idx="30">
                  <c:v>0.13959742</c:v>
                </c:pt>
                <c:pt idx="31">
                  <c:v>0.13891313999999999</c:v>
                </c:pt>
                <c:pt idx="32">
                  <c:v>0.13961480000000001</c:v>
                </c:pt>
                <c:pt idx="33">
                  <c:v>0.13918029000000001</c:v>
                </c:pt>
                <c:pt idx="34">
                  <c:v>0.13888484000000001</c:v>
                </c:pt>
                <c:pt idx="35">
                  <c:v>0.13865649999999999</c:v>
                </c:pt>
              </c:numCache>
            </c:numRef>
          </c:val>
          <c:smooth val="0"/>
        </c:ser>
        <c:ser>
          <c:idx val="3"/>
          <c:order val="3"/>
          <c:tx>
            <c:strRef>
              <c:f>Sheet1!$E$1</c:f>
              <c:strCache>
                <c:ptCount val="1"/>
                <c:pt idx="0">
                  <c:v>large</c:v>
                </c:pt>
              </c:strCache>
            </c:strRef>
          </c:tx>
          <c:spPr>
            <a:ln w="28575" cap="rnd">
              <a:solidFill>
                <a:schemeClr val="accent5"/>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9.7008750000000005E-2</c:v>
                </c:pt>
                <c:pt idx="1">
                  <c:v>0.10198597</c:v>
                </c:pt>
                <c:pt idx="2">
                  <c:v>0.10140641</c:v>
                </c:pt>
                <c:pt idx="3">
                  <c:v>0.14445188</c:v>
                </c:pt>
                <c:pt idx="4">
                  <c:v>0.14780246999999999</c:v>
                </c:pt>
                <c:pt idx="5">
                  <c:v>0.13754198000000001</c:v>
                </c:pt>
                <c:pt idx="6">
                  <c:v>0.13275524999999999</c:v>
                </c:pt>
                <c:pt idx="7">
                  <c:v>0.1307835</c:v>
                </c:pt>
                <c:pt idx="8">
                  <c:v>0.12960121999999999</c:v>
                </c:pt>
                <c:pt idx="9">
                  <c:v>0.12828448000000001</c:v>
                </c:pt>
                <c:pt idx="10">
                  <c:v>0.12401965</c:v>
                </c:pt>
                <c:pt idx="11">
                  <c:v>0.12416797</c:v>
                </c:pt>
                <c:pt idx="12">
                  <c:v>0.12294007</c:v>
                </c:pt>
                <c:pt idx="13">
                  <c:v>0.12255452999999999</c:v>
                </c:pt>
                <c:pt idx="14">
                  <c:v>0.12117989999999999</c:v>
                </c:pt>
                <c:pt idx="15">
                  <c:v>0.11879538000000001</c:v>
                </c:pt>
                <c:pt idx="16">
                  <c:v>0.1201484</c:v>
                </c:pt>
                <c:pt idx="17">
                  <c:v>0.11938667</c:v>
                </c:pt>
                <c:pt idx="18">
                  <c:v>0.11811798</c:v>
                </c:pt>
                <c:pt idx="19">
                  <c:v>0.11787006999999999</c:v>
                </c:pt>
                <c:pt idx="20">
                  <c:v>0.11783389</c:v>
                </c:pt>
                <c:pt idx="21">
                  <c:v>0.11724319</c:v>
                </c:pt>
                <c:pt idx="22">
                  <c:v>0.11747637</c:v>
                </c:pt>
                <c:pt idx="23">
                  <c:v>0.11643086</c:v>
                </c:pt>
                <c:pt idx="24">
                  <c:v>0.11591467</c:v>
                </c:pt>
                <c:pt idx="25">
                  <c:v>0.11620788999999999</c:v>
                </c:pt>
                <c:pt idx="26">
                  <c:v>0.11558788</c:v>
                </c:pt>
                <c:pt idx="27">
                  <c:v>0.11464002</c:v>
                </c:pt>
                <c:pt idx="28">
                  <c:v>0.1148366</c:v>
                </c:pt>
                <c:pt idx="29">
                  <c:v>0.11454398</c:v>
                </c:pt>
                <c:pt idx="30">
                  <c:v>0.11389194</c:v>
                </c:pt>
                <c:pt idx="31">
                  <c:v>0.11429582000000001</c:v>
                </c:pt>
                <c:pt idx="32">
                  <c:v>0.11301695</c:v>
                </c:pt>
                <c:pt idx="33">
                  <c:v>0.11315532</c:v>
                </c:pt>
                <c:pt idx="34">
                  <c:v>0.11309448</c:v>
                </c:pt>
                <c:pt idx="35">
                  <c:v>0.11297884</c:v>
                </c:pt>
              </c:numCache>
            </c:numRef>
          </c:val>
          <c:smooth val="0"/>
        </c:ser>
        <c:ser>
          <c:idx val="4"/>
          <c:order val="4"/>
          <c:tx>
            <c:strRef>
              <c:f>Sheet1!$F$1</c:f>
              <c:strCache>
                <c:ptCount val="1"/>
                <c:pt idx="0">
                  <c:v>crossover utility</c:v>
                </c:pt>
              </c:strCache>
            </c:strRef>
          </c:tx>
          <c:spPr>
            <a:ln w="28575" cap="rnd">
              <a:solidFill>
                <a:schemeClr val="accent6"/>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0.22265873</c:v>
                </c:pt>
                <c:pt idx="1">
                  <c:v>0.24258672000000001</c:v>
                </c:pt>
                <c:pt idx="2">
                  <c:v>0.26301175999999998</c:v>
                </c:pt>
                <c:pt idx="3">
                  <c:v>0.27555602000000001</c:v>
                </c:pt>
                <c:pt idx="4">
                  <c:v>0.25896264000000002</c:v>
                </c:pt>
                <c:pt idx="5">
                  <c:v>0.28764944999999997</c:v>
                </c:pt>
                <c:pt idx="6">
                  <c:v>0.29950025000000002</c:v>
                </c:pt>
                <c:pt idx="7">
                  <c:v>0.30625216</c:v>
                </c:pt>
                <c:pt idx="8">
                  <c:v>0.30960578999999999</c:v>
                </c:pt>
                <c:pt idx="9">
                  <c:v>0.31305391999999999</c:v>
                </c:pt>
                <c:pt idx="10">
                  <c:v>0.32302690000000001</c:v>
                </c:pt>
                <c:pt idx="11">
                  <c:v>0.32372539</c:v>
                </c:pt>
                <c:pt idx="12">
                  <c:v>0.32689612000000001</c:v>
                </c:pt>
                <c:pt idx="13">
                  <c:v>0.32860042</c:v>
                </c:pt>
                <c:pt idx="14">
                  <c:v>0.33177951</c:v>
                </c:pt>
                <c:pt idx="15">
                  <c:v>0.33632081000000003</c:v>
                </c:pt>
                <c:pt idx="16">
                  <c:v>0.33501839999999999</c:v>
                </c:pt>
                <c:pt idx="17">
                  <c:v>0.33703102000000001</c:v>
                </c:pt>
                <c:pt idx="18">
                  <c:v>0.33974505999999999</c:v>
                </c:pt>
                <c:pt idx="19">
                  <c:v>0.34133592000000001</c:v>
                </c:pt>
                <c:pt idx="20">
                  <c:v>0.34212806000000001</c:v>
                </c:pt>
                <c:pt idx="21">
                  <c:v>0.34369059000000002</c:v>
                </c:pt>
                <c:pt idx="22">
                  <c:v>0.34388147000000002</c:v>
                </c:pt>
                <c:pt idx="23">
                  <c:v>0.34611001000000002</c:v>
                </c:pt>
                <c:pt idx="24">
                  <c:v>0.34748992000000001</c:v>
                </c:pt>
                <c:pt idx="25">
                  <c:v>0.34755649000000011</c:v>
                </c:pt>
                <c:pt idx="26">
                  <c:v>0.34902582999999998</c:v>
                </c:pt>
                <c:pt idx="27">
                  <c:v>0.3510392</c:v>
                </c:pt>
                <c:pt idx="28">
                  <c:v>0.35119563999999998</c:v>
                </c:pt>
                <c:pt idx="29">
                  <c:v>0.35210478000000001</c:v>
                </c:pt>
                <c:pt idx="30">
                  <c:v>0.35360649</c:v>
                </c:pt>
                <c:pt idx="31">
                  <c:v>0.35336652000000002</c:v>
                </c:pt>
                <c:pt idx="32">
                  <c:v>0.35576898000000001</c:v>
                </c:pt>
                <c:pt idx="33">
                  <c:v>0.35586519999999999</c:v>
                </c:pt>
                <c:pt idx="34">
                  <c:v>0.35633118000000003</c:v>
                </c:pt>
                <c:pt idx="35">
                  <c:v>0.35690595000000003</c:v>
                </c:pt>
              </c:numCache>
            </c:numRef>
          </c:val>
          <c:smooth val="0"/>
        </c:ser>
        <c:ser>
          <c:idx val="5"/>
          <c:order val="5"/>
          <c:tx>
            <c:strRef>
              <c:f>Sheet1!$G$1</c:f>
              <c:strCache>
                <c:ptCount val="1"/>
                <c:pt idx="0">
                  <c:v>midsize</c:v>
                </c:pt>
              </c:strCache>
            </c:strRef>
          </c:tx>
          <c:spPr>
            <a:ln w="28575" cap="rnd">
              <a:solidFill>
                <a:schemeClr val="accent4"/>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Sheet1!$G$2:$G$37</c:f>
              <c:numCache>
                <c:formatCode>General</c:formatCode>
                <c:ptCount val="36"/>
                <c:pt idx="0">
                  <c:v>0.42386715000000003</c:v>
                </c:pt>
                <c:pt idx="1">
                  <c:v>0.42172493000000011</c:v>
                </c:pt>
                <c:pt idx="2">
                  <c:v>0.40424480000000002</c:v>
                </c:pt>
                <c:pt idx="3">
                  <c:v>0.37185077999999999</c:v>
                </c:pt>
                <c:pt idx="4">
                  <c:v>0.38814578999999999</c:v>
                </c:pt>
                <c:pt idx="5">
                  <c:v>0.36790703000000002</c:v>
                </c:pt>
                <c:pt idx="6">
                  <c:v>0.36157631000000001</c:v>
                </c:pt>
                <c:pt idx="7">
                  <c:v>0.35740734000000002</c:v>
                </c:pt>
                <c:pt idx="8">
                  <c:v>0.35605258999999989</c:v>
                </c:pt>
                <c:pt idx="9">
                  <c:v>0.35601608000000001</c:v>
                </c:pt>
                <c:pt idx="10">
                  <c:v>0.34771197999999998</c:v>
                </c:pt>
                <c:pt idx="11">
                  <c:v>0.34908123000000002</c:v>
                </c:pt>
                <c:pt idx="12">
                  <c:v>0.34730587000000002</c:v>
                </c:pt>
                <c:pt idx="13">
                  <c:v>0.34695693999999999</c:v>
                </c:pt>
                <c:pt idx="14">
                  <c:v>0.34490104999999999</c:v>
                </c:pt>
                <c:pt idx="15">
                  <c:v>0.34104324000000003</c:v>
                </c:pt>
                <c:pt idx="16">
                  <c:v>0.34376411000000001</c:v>
                </c:pt>
                <c:pt idx="17">
                  <c:v>0.34267216</c:v>
                </c:pt>
                <c:pt idx="18">
                  <c:v>0.34070843000000012</c:v>
                </c:pt>
                <c:pt idx="19">
                  <c:v>0.34002323000000001</c:v>
                </c:pt>
                <c:pt idx="20">
                  <c:v>0.34005500999999999</c:v>
                </c:pt>
                <c:pt idx="21">
                  <c:v>0.33920634999999999</c:v>
                </c:pt>
                <c:pt idx="22">
                  <c:v>0.33980183000000003</c:v>
                </c:pt>
                <c:pt idx="23">
                  <c:v>0.33813960999999998</c:v>
                </c:pt>
                <c:pt idx="24">
                  <c:v>0.33735977</c:v>
                </c:pt>
                <c:pt idx="25">
                  <c:v>0.33795940000000002</c:v>
                </c:pt>
                <c:pt idx="26">
                  <c:v>0.33702338999999998</c:v>
                </c:pt>
                <c:pt idx="27">
                  <c:v>0.33545349000000002</c:v>
                </c:pt>
                <c:pt idx="28">
                  <c:v>0.33588104000000002</c:v>
                </c:pt>
                <c:pt idx="29">
                  <c:v>0.33547089000000002</c:v>
                </c:pt>
                <c:pt idx="30">
                  <c:v>0.33438224999999999</c:v>
                </c:pt>
                <c:pt idx="31">
                  <c:v>0.33516795999999999</c:v>
                </c:pt>
                <c:pt idx="32">
                  <c:v>0.33300479999999999</c:v>
                </c:pt>
                <c:pt idx="33">
                  <c:v>0.33335937999999998</c:v>
                </c:pt>
                <c:pt idx="34">
                  <c:v>0.33334591000000002</c:v>
                </c:pt>
                <c:pt idx="35">
                  <c:v>0.33319206000000001</c:v>
                </c:pt>
              </c:numCache>
            </c:numRef>
          </c:val>
          <c:smooth val="0"/>
        </c:ser>
        <c:dLbls>
          <c:showLegendKey val="0"/>
          <c:showVal val="0"/>
          <c:showCatName val="0"/>
          <c:showSerName val="0"/>
          <c:showPercent val="0"/>
          <c:showBubbleSize val="0"/>
        </c:dLbls>
        <c:smooth val="0"/>
        <c:axId val="58545984"/>
        <c:axId val="58538368"/>
      </c:lineChart>
      <c:catAx>
        <c:axId val="58545984"/>
        <c:scaling>
          <c:orientation val="minMax"/>
          <c:max val="36"/>
        </c:scaling>
        <c:delete val="0"/>
        <c:axPos val="b"/>
        <c:numFmt formatCode="General"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8368"/>
        <c:crosses val="autoZero"/>
        <c:auto val="1"/>
        <c:lblAlgn val="ctr"/>
        <c:lblOffset val="100"/>
        <c:tickLblSkip val="10"/>
        <c:tickMarkSkip val="5"/>
        <c:noMultiLvlLbl val="1"/>
      </c:catAx>
      <c:valAx>
        <c:axId val="58538368"/>
        <c:scaling>
          <c:orientation val="minMax"/>
          <c:max val="0.70000000000000007"/>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5984"/>
        <c:crossesAt val="5"/>
        <c:crossBetween val="midCat"/>
        <c:majorUnit val="0.1"/>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405475357247011"/>
          <c:y val="0.19611390507049817"/>
          <c:w val="0.7077077865266842"/>
          <c:h val="0.70212676891177495"/>
        </c:manualLayout>
      </c:layout>
      <c:lineChart>
        <c:grouping val="standard"/>
        <c:varyColors val="0"/>
        <c:ser>
          <c:idx val="1"/>
          <c:order val="0"/>
          <c:tx>
            <c:strRef>
              <c:f>Sheet1!$B$1</c:f>
              <c:strCache>
                <c:ptCount val="1"/>
                <c:pt idx="0">
                  <c:v>small pickup</c:v>
                </c:pt>
              </c:strCache>
            </c:strRef>
          </c:tx>
          <c:spPr>
            <a:ln w="28575" cap="rnd">
              <a:solidFill>
                <a:schemeClr val="accent1"/>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4.2702030000000002E-2</c:v>
                </c:pt>
                <c:pt idx="1">
                  <c:v>5.9732880000000002E-2</c:v>
                </c:pt>
                <c:pt idx="2">
                  <c:v>3.8721129999999999E-2</c:v>
                </c:pt>
                <c:pt idx="3">
                  <c:v>3.7576329999999998E-2</c:v>
                </c:pt>
                <c:pt idx="4">
                  <c:v>3.6735839999999999E-2</c:v>
                </c:pt>
                <c:pt idx="5">
                  <c:v>3.625221E-2</c:v>
                </c:pt>
                <c:pt idx="6">
                  <c:v>3.5789880000000003E-2</c:v>
                </c:pt>
                <c:pt idx="7">
                  <c:v>3.5501570000000003E-2</c:v>
                </c:pt>
                <c:pt idx="8">
                  <c:v>3.5574479999999999E-2</c:v>
                </c:pt>
                <c:pt idx="9">
                  <c:v>3.5528700000000003E-2</c:v>
                </c:pt>
                <c:pt idx="10">
                  <c:v>3.4710240000000003E-2</c:v>
                </c:pt>
                <c:pt idx="11">
                  <c:v>3.4959619999999997E-2</c:v>
                </c:pt>
                <c:pt idx="12">
                  <c:v>3.47598E-2</c:v>
                </c:pt>
                <c:pt idx="13">
                  <c:v>3.4755710000000002E-2</c:v>
                </c:pt>
                <c:pt idx="14">
                  <c:v>3.4517590000000001E-2</c:v>
                </c:pt>
                <c:pt idx="15">
                  <c:v>3.4155749999999999E-2</c:v>
                </c:pt>
                <c:pt idx="16">
                  <c:v>3.4422870000000001E-2</c:v>
                </c:pt>
                <c:pt idx="17">
                  <c:v>3.4304729999999999E-2</c:v>
                </c:pt>
                <c:pt idx="18">
                  <c:v>3.4090290000000002E-2</c:v>
                </c:pt>
                <c:pt idx="19">
                  <c:v>3.4082769999999998E-2</c:v>
                </c:pt>
                <c:pt idx="20">
                  <c:v>3.4129920000000001E-2</c:v>
                </c:pt>
                <c:pt idx="21">
                  <c:v>3.4042870000000003E-2</c:v>
                </c:pt>
                <c:pt idx="22">
                  <c:v>3.4132250000000003E-2</c:v>
                </c:pt>
                <c:pt idx="23">
                  <c:v>3.3936019999999997E-2</c:v>
                </c:pt>
                <c:pt idx="24">
                  <c:v>3.3851649999999997E-2</c:v>
                </c:pt>
                <c:pt idx="25">
                  <c:v>3.3948140000000002E-2</c:v>
                </c:pt>
                <c:pt idx="26">
                  <c:v>3.3842369999999997E-2</c:v>
                </c:pt>
                <c:pt idx="27">
                  <c:v>3.3658779999999999E-2</c:v>
                </c:pt>
                <c:pt idx="28">
                  <c:v>3.3728599999999997E-2</c:v>
                </c:pt>
                <c:pt idx="29">
                  <c:v>3.368935E-2</c:v>
                </c:pt>
                <c:pt idx="30">
                  <c:v>3.3562880000000003E-2</c:v>
                </c:pt>
                <c:pt idx="31">
                  <c:v>3.368343E-2</c:v>
                </c:pt>
                <c:pt idx="32">
                  <c:v>3.3408119999999999E-2</c:v>
                </c:pt>
                <c:pt idx="33">
                  <c:v>3.3466290000000003E-2</c:v>
                </c:pt>
                <c:pt idx="34">
                  <c:v>3.3476249999999999E-2</c:v>
                </c:pt>
                <c:pt idx="35">
                  <c:v>3.3475769999999988E-2</c:v>
                </c:pt>
              </c:numCache>
            </c:numRef>
          </c:val>
          <c:smooth val="0"/>
        </c:ser>
        <c:ser>
          <c:idx val="0"/>
          <c:order val="1"/>
          <c:tx>
            <c:strRef>
              <c:f>Sheet1!$C$1</c:f>
              <c:strCache>
                <c:ptCount val="1"/>
                <c:pt idx="0">
                  <c:v>vans</c:v>
                </c:pt>
              </c:strCache>
            </c:strRef>
          </c:tx>
          <c:spPr>
            <a:ln w="28575" cap="rnd">
              <a:solidFill>
                <a:schemeClr val="accent3"/>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0.11516728</c:v>
                </c:pt>
                <c:pt idx="1">
                  <c:v>0.11396231</c:v>
                </c:pt>
                <c:pt idx="2">
                  <c:v>9.2670130000000003E-2</c:v>
                </c:pt>
                <c:pt idx="3">
                  <c:v>8.0670409999999998E-2</c:v>
                </c:pt>
                <c:pt idx="4">
                  <c:v>7.3659269999999999E-2</c:v>
                </c:pt>
                <c:pt idx="5">
                  <c:v>7.7549889999999996E-2</c:v>
                </c:pt>
                <c:pt idx="6">
                  <c:v>7.774623E-2</c:v>
                </c:pt>
                <c:pt idx="7">
                  <c:v>7.8051370000000009E-2</c:v>
                </c:pt>
                <c:pt idx="8">
                  <c:v>7.7838709999999992E-2</c:v>
                </c:pt>
                <c:pt idx="9">
                  <c:v>7.6904210000000001E-2</c:v>
                </c:pt>
                <c:pt idx="10">
                  <c:v>7.8506889999999996E-2</c:v>
                </c:pt>
                <c:pt idx="11">
                  <c:v>7.8729679999999996E-2</c:v>
                </c:pt>
                <c:pt idx="12">
                  <c:v>7.8738989999999995E-2</c:v>
                </c:pt>
                <c:pt idx="13">
                  <c:v>7.8481590000000004E-2</c:v>
                </c:pt>
                <c:pt idx="14">
                  <c:v>7.8602140000000015E-2</c:v>
                </c:pt>
                <c:pt idx="15">
                  <c:v>7.8974949999999988E-2</c:v>
                </c:pt>
                <c:pt idx="16">
                  <c:v>7.8359730000000016E-2</c:v>
                </c:pt>
                <c:pt idx="17">
                  <c:v>7.8350950000000003E-2</c:v>
                </c:pt>
                <c:pt idx="18">
                  <c:v>7.8510640000000007E-2</c:v>
                </c:pt>
                <c:pt idx="19">
                  <c:v>7.8668589999999997E-2</c:v>
                </c:pt>
                <c:pt idx="20">
                  <c:v>7.8500379999999995E-2</c:v>
                </c:pt>
                <c:pt idx="21">
                  <c:v>7.8490530000000003E-2</c:v>
                </c:pt>
                <c:pt idx="22">
                  <c:v>7.8208810000000004E-2</c:v>
                </c:pt>
                <c:pt idx="23">
                  <c:v>7.838160999999999E-2</c:v>
                </c:pt>
                <c:pt idx="24">
                  <c:v>7.8385739999999995E-2</c:v>
                </c:pt>
                <c:pt idx="25">
                  <c:v>7.8113139999999998E-2</c:v>
                </c:pt>
                <c:pt idx="26">
                  <c:v>7.8163909999999989E-2</c:v>
                </c:pt>
                <c:pt idx="27">
                  <c:v>7.8341519999999998E-2</c:v>
                </c:pt>
                <c:pt idx="28">
                  <c:v>7.8123949999999998E-2</c:v>
                </c:pt>
                <c:pt idx="29">
                  <c:v>7.8083920000000001E-2</c:v>
                </c:pt>
                <c:pt idx="30">
                  <c:v>7.8182749999999995E-2</c:v>
                </c:pt>
                <c:pt idx="31">
                  <c:v>7.7897939999999999E-2</c:v>
                </c:pt>
                <c:pt idx="32">
                  <c:v>7.8240730000000008E-2</c:v>
                </c:pt>
                <c:pt idx="33">
                  <c:v>7.8061790000000006E-2</c:v>
                </c:pt>
                <c:pt idx="34">
                  <c:v>7.796111E-2</c:v>
                </c:pt>
                <c:pt idx="35">
                  <c:v>7.7909869999999992E-2</c:v>
                </c:pt>
              </c:numCache>
            </c:numRef>
          </c:val>
          <c:smooth val="0"/>
        </c:ser>
        <c:ser>
          <c:idx val="2"/>
          <c:order val="2"/>
          <c:tx>
            <c:strRef>
              <c:f>Sheet1!$D$1</c:f>
              <c:strCache>
                <c:ptCount val="1"/>
                <c:pt idx="0">
                  <c:v>utility</c:v>
                </c:pt>
              </c:strCache>
            </c:strRef>
          </c:tx>
          <c:spPr>
            <a:ln w="28575" cap="rnd">
              <a:solidFill>
                <a:schemeClr val="accent4"/>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0.11240428</c:v>
                </c:pt>
                <c:pt idx="1">
                  <c:v>0.11403045000000001</c:v>
                </c:pt>
                <c:pt idx="2">
                  <c:v>9.0346979999999993E-2</c:v>
                </c:pt>
                <c:pt idx="3">
                  <c:v>9.8242589999999991E-2</c:v>
                </c:pt>
                <c:pt idx="4">
                  <c:v>0.100866</c:v>
                </c:pt>
                <c:pt idx="5">
                  <c:v>9.5594350000000008E-2</c:v>
                </c:pt>
                <c:pt idx="6">
                  <c:v>9.344203999999999E-2</c:v>
                </c:pt>
                <c:pt idx="7">
                  <c:v>9.1908130000000005E-2</c:v>
                </c:pt>
                <c:pt idx="8">
                  <c:v>9.078994E-2</c:v>
                </c:pt>
                <c:pt idx="9">
                  <c:v>9.0250330000000004E-2</c:v>
                </c:pt>
                <c:pt idx="10">
                  <c:v>8.9484960000000002E-2</c:v>
                </c:pt>
                <c:pt idx="11">
                  <c:v>8.8543479999999994E-2</c:v>
                </c:pt>
                <c:pt idx="12">
                  <c:v>8.798599E-2</c:v>
                </c:pt>
                <c:pt idx="13">
                  <c:v>8.7546479999999996E-2</c:v>
                </c:pt>
                <c:pt idx="14">
                  <c:v>8.7084800000000004E-2</c:v>
                </c:pt>
                <c:pt idx="15">
                  <c:v>8.6690900000000001E-2</c:v>
                </c:pt>
                <c:pt idx="16">
                  <c:v>8.640494E-2</c:v>
                </c:pt>
                <c:pt idx="17">
                  <c:v>8.6055069999999997E-2</c:v>
                </c:pt>
                <c:pt idx="18">
                  <c:v>8.5709480000000018E-2</c:v>
                </c:pt>
                <c:pt idx="19">
                  <c:v>8.5347380000000014E-2</c:v>
                </c:pt>
                <c:pt idx="20">
                  <c:v>8.5078060000000011E-2</c:v>
                </c:pt>
                <c:pt idx="21">
                  <c:v>8.4806869999999993E-2</c:v>
                </c:pt>
                <c:pt idx="22">
                  <c:v>8.4597969999999995E-2</c:v>
                </c:pt>
                <c:pt idx="23">
                  <c:v>8.432576999999998E-2</c:v>
                </c:pt>
                <c:pt idx="24">
                  <c:v>8.4094470000000004E-2</c:v>
                </c:pt>
                <c:pt idx="25">
                  <c:v>8.3929030000000002E-2</c:v>
                </c:pt>
                <c:pt idx="26">
                  <c:v>8.3706309999999992E-2</c:v>
                </c:pt>
                <c:pt idx="27">
                  <c:v>8.3478409999999989E-2</c:v>
                </c:pt>
                <c:pt idx="28">
                  <c:v>8.3327659999999998E-2</c:v>
                </c:pt>
                <c:pt idx="29">
                  <c:v>8.3148599999999989E-2</c:v>
                </c:pt>
                <c:pt idx="30">
                  <c:v>8.2956590000000011E-2</c:v>
                </c:pt>
                <c:pt idx="31">
                  <c:v>8.2842120000000005E-2</c:v>
                </c:pt>
                <c:pt idx="32">
                  <c:v>8.2614589999999988E-2</c:v>
                </c:pt>
                <c:pt idx="33">
                  <c:v>8.2484399999999999E-2</c:v>
                </c:pt>
                <c:pt idx="34">
                  <c:v>8.2345410000000008E-2</c:v>
                </c:pt>
                <c:pt idx="35">
                  <c:v>8.2202870000000011E-2</c:v>
                </c:pt>
              </c:numCache>
            </c:numRef>
          </c:val>
          <c:smooth val="0"/>
        </c:ser>
        <c:ser>
          <c:idx val="3"/>
          <c:order val="3"/>
          <c:tx>
            <c:strRef>
              <c:f>Sheet1!$E$1</c:f>
              <c:strCache>
                <c:ptCount val="1"/>
                <c:pt idx="0">
                  <c:v>large pickup</c:v>
                </c:pt>
              </c:strCache>
            </c:strRef>
          </c:tx>
          <c:spPr>
            <a:ln w="28575" cap="rnd">
              <a:solidFill>
                <a:schemeClr val="tx1"/>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0.19460846000000001</c:v>
                </c:pt>
                <c:pt idx="1">
                  <c:v>0.20162237</c:v>
                </c:pt>
                <c:pt idx="2">
                  <c:v>0.18662655</c:v>
                </c:pt>
                <c:pt idx="3">
                  <c:v>0.19575464000000001</c:v>
                </c:pt>
                <c:pt idx="4">
                  <c:v>0.19123018</c:v>
                </c:pt>
                <c:pt idx="5">
                  <c:v>0.19811509999999999</c:v>
                </c:pt>
                <c:pt idx="6">
                  <c:v>0.20072117</c:v>
                </c:pt>
                <c:pt idx="7">
                  <c:v>0.20276941000000001</c:v>
                </c:pt>
                <c:pt idx="8">
                  <c:v>0.20398121</c:v>
                </c:pt>
                <c:pt idx="9">
                  <c:v>0.20426268</c:v>
                </c:pt>
                <c:pt idx="10">
                  <c:v>0.20655066999999999</c:v>
                </c:pt>
                <c:pt idx="11">
                  <c:v>0.20690201</c:v>
                </c:pt>
                <c:pt idx="12">
                  <c:v>0.20756157</c:v>
                </c:pt>
                <c:pt idx="13">
                  <c:v>0.20805355</c:v>
                </c:pt>
                <c:pt idx="14">
                  <c:v>0.20858761000000001</c:v>
                </c:pt>
                <c:pt idx="15">
                  <c:v>0.20935187999999999</c:v>
                </c:pt>
                <c:pt idx="16">
                  <c:v>0.20967617</c:v>
                </c:pt>
                <c:pt idx="17">
                  <c:v>0.21005413000000001</c:v>
                </c:pt>
                <c:pt idx="18">
                  <c:v>0.21052517000000001</c:v>
                </c:pt>
                <c:pt idx="19">
                  <c:v>0.21092457000000001</c:v>
                </c:pt>
                <c:pt idx="20">
                  <c:v>0.21121119999999999</c:v>
                </c:pt>
                <c:pt idx="21">
                  <c:v>0.21151149999999999</c:v>
                </c:pt>
                <c:pt idx="22">
                  <c:v>0.21171151999999999</c:v>
                </c:pt>
                <c:pt idx="23">
                  <c:v>0.21203896999999999</c:v>
                </c:pt>
                <c:pt idx="24">
                  <c:v>0.21227772</c:v>
                </c:pt>
                <c:pt idx="25">
                  <c:v>0.21241117000000001</c:v>
                </c:pt>
                <c:pt idx="26">
                  <c:v>0.21267585999999999</c:v>
                </c:pt>
                <c:pt idx="27">
                  <c:v>0.21293904999999999</c:v>
                </c:pt>
                <c:pt idx="28">
                  <c:v>0.21306351000000001</c:v>
                </c:pt>
                <c:pt idx="29">
                  <c:v>0.21325294</c:v>
                </c:pt>
                <c:pt idx="30">
                  <c:v>0.21344679</c:v>
                </c:pt>
                <c:pt idx="31">
                  <c:v>0.21353929999999999</c:v>
                </c:pt>
                <c:pt idx="32">
                  <c:v>0.21380948999999999</c:v>
                </c:pt>
                <c:pt idx="33">
                  <c:v>0.21392504000000001</c:v>
                </c:pt>
                <c:pt idx="34">
                  <c:v>0.2140696</c:v>
                </c:pt>
                <c:pt idx="35">
                  <c:v>0.21422119000000001</c:v>
                </c:pt>
              </c:numCache>
            </c:numRef>
          </c:val>
          <c:smooth val="0"/>
        </c:ser>
        <c:ser>
          <c:idx val="5"/>
          <c:order val="4"/>
          <c:tx>
            <c:strRef>
              <c:f>Sheet1!$F$1</c:f>
              <c:strCache>
                <c:ptCount val="1"/>
                <c:pt idx="0">
                  <c:v>crossover utility</c:v>
                </c:pt>
              </c:strCache>
            </c:strRef>
          </c:tx>
          <c:spPr>
            <a:ln w="28575" cap="rnd">
              <a:solidFill>
                <a:schemeClr val="accent6"/>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0.53511819999999999</c:v>
                </c:pt>
                <c:pt idx="1">
                  <c:v>0.51065145000000001</c:v>
                </c:pt>
                <c:pt idx="2">
                  <c:v>0.59163509000000003</c:v>
                </c:pt>
                <c:pt idx="3">
                  <c:v>0.58775593000000004</c:v>
                </c:pt>
                <c:pt idx="4">
                  <c:v>0.59750846999999996</c:v>
                </c:pt>
                <c:pt idx="5">
                  <c:v>0.59248847999999998</c:v>
                </c:pt>
                <c:pt idx="6">
                  <c:v>0.59230087999999992</c:v>
                </c:pt>
                <c:pt idx="7">
                  <c:v>0.59176916000000002</c:v>
                </c:pt>
                <c:pt idx="8">
                  <c:v>0.59181598999999996</c:v>
                </c:pt>
                <c:pt idx="9">
                  <c:v>0.59305392000000001</c:v>
                </c:pt>
                <c:pt idx="10">
                  <c:v>0.59074718999999998</c:v>
                </c:pt>
                <c:pt idx="11">
                  <c:v>0.59086536999999995</c:v>
                </c:pt>
                <c:pt idx="12">
                  <c:v>0.59095337000000003</c:v>
                </c:pt>
                <c:pt idx="13">
                  <c:v>0.59116259999999998</c:v>
                </c:pt>
                <c:pt idx="14">
                  <c:v>0.59120779000000001</c:v>
                </c:pt>
                <c:pt idx="15">
                  <c:v>0.59082645</c:v>
                </c:pt>
                <c:pt idx="16">
                  <c:v>0.59113616999999996</c:v>
                </c:pt>
                <c:pt idx="17">
                  <c:v>0.59123526999999998</c:v>
                </c:pt>
                <c:pt idx="18">
                  <c:v>0.59116469000000005</c:v>
                </c:pt>
                <c:pt idx="19">
                  <c:v>0.59097712000000002</c:v>
                </c:pt>
                <c:pt idx="20">
                  <c:v>0.59108052999999994</c:v>
                </c:pt>
                <c:pt idx="21">
                  <c:v>0.59114854999999999</c:v>
                </c:pt>
                <c:pt idx="22">
                  <c:v>0.59134938000000004</c:v>
                </c:pt>
                <c:pt idx="23">
                  <c:v>0.59131769000000001</c:v>
                </c:pt>
                <c:pt idx="24">
                  <c:v>0.59139030000000004</c:v>
                </c:pt>
                <c:pt idx="25">
                  <c:v>0.59159855000000006</c:v>
                </c:pt>
                <c:pt idx="26">
                  <c:v>0.59161163000000005</c:v>
                </c:pt>
                <c:pt idx="27">
                  <c:v>0.59158215000000003</c:v>
                </c:pt>
                <c:pt idx="28">
                  <c:v>0.59175635999999998</c:v>
                </c:pt>
                <c:pt idx="29">
                  <c:v>0.59182498999999988</c:v>
                </c:pt>
                <c:pt idx="30">
                  <c:v>0.59185124999999994</c:v>
                </c:pt>
                <c:pt idx="31">
                  <c:v>0.59203692000000008</c:v>
                </c:pt>
                <c:pt idx="32">
                  <c:v>0.59192743999999997</c:v>
                </c:pt>
                <c:pt idx="33">
                  <c:v>0.59206265000000002</c:v>
                </c:pt>
                <c:pt idx="34">
                  <c:v>0.59214761999999999</c:v>
                </c:pt>
                <c:pt idx="35">
                  <c:v>0.59219023000000004</c:v>
                </c:pt>
              </c:numCache>
            </c:numRef>
          </c:val>
          <c:smooth val="0"/>
        </c:ser>
        <c:dLbls>
          <c:showLegendKey val="0"/>
          <c:showVal val="0"/>
          <c:showCatName val="0"/>
          <c:showSerName val="0"/>
          <c:showPercent val="0"/>
          <c:showBubbleSize val="0"/>
        </c:dLbls>
        <c:smooth val="0"/>
        <c:axId val="58550336"/>
        <c:axId val="58543264"/>
      </c:lineChart>
      <c:catAx>
        <c:axId val="58550336"/>
        <c:scaling>
          <c:orientation val="minMax"/>
          <c:max val="36"/>
        </c:scaling>
        <c:delete val="0"/>
        <c:axPos val="b"/>
        <c:numFmt formatCode="General"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3264"/>
        <c:crosses val="autoZero"/>
        <c:auto val="1"/>
        <c:lblAlgn val="ctr"/>
        <c:lblOffset val="100"/>
        <c:tickLblSkip val="10"/>
        <c:tickMarkSkip val="5"/>
        <c:noMultiLvlLbl val="1"/>
      </c:catAx>
      <c:valAx>
        <c:axId val="58543264"/>
        <c:scaling>
          <c:orientation val="minMax"/>
          <c:max val="0.70000000000000007"/>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50336"/>
        <c:crossesAt val="5"/>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133858267716532E-2"/>
          <c:y val="0.17977981927563291"/>
          <c:w val="0.58059345087558811"/>
          <c:h val="0.73359165520309555"/>
        </c:manualLayout>
      </c:layout>
      <c:areaChart>
        <c:grouping val="stacked"/>
        <c:varyColors val="0"/>
        <c:ser>
          <c:idx val="4"/>
          <c:order val="0"/>
          <c:tx>
            <c:strRef>
              <c:f>Sheet1!$B$1</c:f>
              <c:strCache>
                <c:ptCount val="1"/>
                <c:pt idx="0">
                  <c:v>gasoline</c:v>
                </c:pt>
              </c:strCache>
            </c:strRef>
          </c:tx>
          <c:spPr>
            <a:solidFill>
              <a:schemeClr val="tx2"/>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9.040681640999999</c:v>
                </c:pt>
                <c:pt idx="1">
                  <c:v>10.097332031000001</c:v>
                </c:pt>
                <c:pt idx="2">
                  <c:v>10.904384766</c:v>
                </c:pt>
                <c:pt idx="3">
                  <c:v>11.512874999999999</c:v>
                </c:pt>
                <c:pt idx="4">
                  <c:v>11.884859375</c:v>
                </c:pt>
                <c:pt idx="5">
                  <c:v>14.082678711</c:v>
                </c:pt>
                <c:pt idx="6">
                  <c:v>14.744502929999999</c:v>
                </c:pt>
                <c:pt idx="7">
                  <c:v>14.074613281</c:v>
                </c:pt>
                <c:pt idx="8">
                  <c:v>13.779847655999999</c:v>
                </c:pt>
                <c:pt idx="9">
                  <c:v>13.964814453000001</c:v>
                </c:pt>
                <c:pt idx="10">
                  <c:v>13.734155273000001</c:v>
                </c:pt>
                <c:pt idx="11">
                  <c:v>13.525969727</c:v>
                </c:pt>
                <c:pt idx="12">
                  <c:v>13.413785155999999</c:v>
                </c:pt>
                <c:pt idx="13">
                  <c:v>13.493700195000001</c:v>
                </c:pt>
                <c:pt idx="14">
                  <c:v>13.54480957</c:v>
                </c:pt>
                <c:pt idx="15">
                  <c:v>13.57821875</c:v>
                </c:pt>
                <c:pt idx="16">
                  <c:v>13.535558593999999</c:v>
                </c:pt>
                <c:pt idx="17">
                  <c:v>13.526482422000001</c:v>
                </c:pt>
                <c:pt idx="18">
                  <c:v>13.505941406</c:v>
                </c:pt>
                <c:pt idx="19">
                  <c:v>13.478525391</c:v>
                </c:pt>
                <c:pt idx="20">
                  <c:v>13.394523438</c:v>
                </c:pt>
                <c:pt idx="21">
                  <c:v>13.265661133</c:v>
                </c:pt>
                <c:pt idx="22">
                  <c:v>13.163912109</c:v>
                </c:pt>
                <c:pt idx="23">
                  <c:v>13.056678711</c:v>
                </c:pt>
                <c:pt idx="24">
                  <c:v>12.955936523</c:v>
                </c:pt>
                <c:pt idx="25">
                  <c:v>12.895014648</c:v>
                </c:pt>
                <c:pt idx="26">
                  <c:v>12.870073242</c:v>
                </c:pt>
                <c:pt idx="27">
                  <c:v>12.864855469</c:v>
                </c:pt>
                <c:pt idx="28">
                  <c:v>12.877584961</c:v>
                </c:pt>
                <c:pt idx="29">
                  <c:v>12.870025391</c:v>
                </c:pt>
                <c:pt idx="30">
                  <c:v>12.858762694999999</c:v>
                </c:pt>
                <c:pt idx="31">
                  <c:v>12.879263672</c:v>
                </c:pt>
                <c:pt idx="32">
                  <c:v>12.873150390999999</c:v>
                </c:pt>
                <c:pt idx="33">
                  <c:v>12.863561523</c:v>
                </c:pt>
                <c:pt idx="34">
                  <c:v>12.899049805000001</c:v>
                </c:pt>
                <c:pt idx="35">
                  <c:v>12.938735352</c:v>
                </c:pt>
                <c:pt idx="36">
                  <c:v>12.978002930000001</c:v>
                </c:pt>
                <c:pt idx="37">
                  <c:v>12.990676757999999</c:v>
                </c:pt>
                <c:pt idx="38">
                  <c:v>13.006241211000001</c:v>
                </c:pt>
                <c:pt idx="39">
                  <c:v>13.002513671999999</c:v>
                </c:pt>
                <c:pt idx="40">
                  <c:v>13.012508789</c:v>
                </c:pt>
              </c:numCache>
            </c:numRef>
          </c:val>
        </c:ser>
        <c:ser>
          <c:idx val="0"/>
          <c:order val="1"/>
          <c:tx>
            <c:strRef>
              <c:f>Sheet1!$C$1</c:f>
              <c:strCache>
                <c:ptCount val="1"/>
                <c:pt idx="0">
                  <c:v>flex fuel</c:v>
                </c:pt>
              </c:strCache>
            </c:strRef>
          </c:tx>
          <c:spPr>
            <a:solidFill>
              <a:schemeClr val="accent1"/>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1.2262104490000001</c:v>
                </c:pt>
                <c:pt idx="1">
                  <c:v>1.5897641600000001</c:v>
                </c:pt>
                <c:pt idx="2">
                  <c:v>2.077522949</c:v>
                </c:pt>
                <c:pt idx="3">
                  <c:v>1.951405273</c:v>
                </c:pt>
                <c:pt idx="4">
                  <c:v>2.5980981449999998</c:v>
                </c:pt>
                <c:pt idx="5">
                  <c:v>1.448241455</c:v>
                </c:pt>
                <c:pt idx="6">
                  <c:v>0.94273577899999994</c:v>
                </c:pt>
                <c:pt idx="7">
                  <c:v>1.1524847410000001</c:v>
                </c:pt>
                <c:pt idx="8">
                  <c:v>0.920483826</c:v>
                </c:pt>
                <c:pt idx="9">
                  <c:v>0.85757031199999989</c:v>
                </c:pt>
                <c:pt idx="10">
                  <c:v>0.77995611599999992</c:v>
                </c:pt>
                <c:pt idx="11">
                  <c:v>0.72301605199999996</c:v>
                </c:pt>
                <c:pt idx="12">
                  <c:v>0.72160400400000002</c:v>
                </c:pt>
                <c:pt idx="13">
                  <c:v>0.72810504200000004</c:v>
                </c:pt>
                <c:pt idx="14">
                  <c:v>0.73514624000000006</c:v>
                </c:pt>
                <c:pt idx="15">
                  <c:v>0.73367712400000007</c:v>
                </c:pt>
                <c:pt idx="16">
                  <c:v>0.73103381300000003</c:v>
                </c:pt>
                <c:pt idx="17">
                  <c:v>0.72564593499999996</c:v>
                </c:pt>
                <c:pt idx="18">
                  <c:v>0.72020532199999998</c:v>
                </c:pt>
                <c:pt idx="19">
                  <c:v>0.71437518300000002</c:v>
                </c:pt>
                <c:pt idx="20">
                  <c:v>0.70370825199999998</c:v>
                </c:pt>
                <c:pt idx="21">
                  <c:v>0.69372686799999994</c:v>
                </c:pt>
                <c:pt idx="22">
                  <c:v>0.68604632600000004</c:v>
                </c:pt>
                <c:pt idx="23">
                  <c:v>0.676795959</c:v>
                </c:pt>
                <c:pt idx="24">
                  <c:v>0.66783386199999994</c:v>
                </c:pt>
                <c:pt idx="25">
                  <c:v>0.66214202899999997</c:v>
                </c:pt>
                <c:pt idx="26">
                  <c:v>0.65874609399999995</c:v>
                </c:pt>
                <c:pt idx="27">
                  <c:v>0.657637268</c:v>
                </c:pt>
                <c:pt idx="28">
                  <c:v>0.65689916999999998</c:v>
                </c:pt>
                <c:pt idx="29">
                  <c:v>0.65472528100000005</c:v>
                </c:pt>
                <c:pt idx="30">
                  <c:v>0.65338513200000004</c:v>
                </c:pt>
                <c:pt idx="31">
                  <c:v>0.653336853</c:v>
                </c:pt>
                <c:pt idx="32">
                  <c:v>0.65074774199999996</c:v>
                </c:pt>
                <c:pt idx="33">
                  <c:v>0.64873748799999997</c:v>
                </c:pt>
                <c:pt idx="34">
                  <c:v>0.64936706500000008</c:v>
                </c:pt>
                <c:pt idx="35">
                  <c:v>0.64964190699999991</c:v>
                </c:pt>
                <c:pt idx="36">
                  <c:v>0.65140069600000006</c:v>
                </c:pt>
                <c:pt idx="37">
                  <c:v>0.650933655</c:v>
                </c:pt>
                <c:pt idx="38">
                  <c:v>0.65106591800000002</c:v>
                </c:pt>
                <c:pt idx="39">
                  <c:v>0.650930542</c:v>
                </c:pt>
                <c:pt idx="40">
                  <c:v>0.65156445299999999</c:v>
                </c:pt>
              </c:numCache>
            </c:numRef>
          </c:val>
        </c:ser>
        <c:ser>
          <c:idx val="1"/>
          <c:order val="2"/>
          <c:tx>
            <c:strRef>
              <c:f>Sheet1!$D$1</c:f>
              <c:strCache>
                <c:ptCount val="1"/>
                <c:pt idx="0">
                  <c:v>diesel</c:v>
                </c:pt>
              </c:strCache>
            </c:strRef>
          </c:tx>
          <c:spPr>
            <a:solidFill>
              <a:schemeClr val="accent2"/>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0.18065025300000001</c:v>
                </c:pt>
                <c:pt idx="1">
                  <c:v>0.116445404</c:v>
                </c:pt>
                <c:pt idx="2">
                  <c:v>0.22332223500000001</c:v>
                </c:pt>
                <c:pt idx="3">
                  <c:v>0.23701423599999999</c:v>
                </c:pt>
                <c:pt idx="4">
                  <c:v>0.16234057599999999</c:v>
                </c:pt>
                <c:pt idx="5">
                  <c:v>9.9186653000000014E-2</c:v>
                </c:pt>
                <c:pt idx="6">
                  <c:v>2.5647381E-2</c:v>
                </c:pt>
                <c:pt idx="7">
                  <c:v>5.1302085999999997E-2</c:v>
                </c:pt>
                <c:pt idx="8">
                  <c:v>6.5833977000000002E-2</c:v>
                </c:pt>
                <c:pt idx="9">
                  <c:v>7.7040076999999998E-2</c:v>
                </c:pt>
                <c:pt idx="10">
                  <c:v>9.6425162999999994E-2</c:v>
                </c:pt>
                <c:pt idx="11">
                  <c:v>0.11930188</c:v>
                </c:pt>
                <c:pt idx="12">
                  <c:v>0.14369870000000001</c:v>
                </c:pt>
                <c:pt idx="13">
                  <c:v>0.14429104600000001</c:v>
                </c:pt>
                <c:pt idx="14">
                  <c:v>0.13638082900000001</c:v>
                </c:pt>
                <c:pt idx="15">
                  <c:v>0.13865924099999999</c:v>
                </c:pt>
                <c:pt idx="16">
                  <c:v>0.13690769999999999</c:v>
                </c:pt>
                <c:pt idx="17">
                  <c:v>0.13895155300000001</c:v>
                </c:pt>
                <c:pt idx="18">
                  <c:v>0.13699334699999999</c:v>
                </c:pt>
                <c:pt idx="19">
                  <c:v>0.13815820300000001</c:v>
                </c:pt>
                <c:pt idx="20">
                  <c:v>0.13976528899999999</c:v>
                </c:pt>
                <c:pt idx="21">
                  <c:v>0.13781072999999999</c:v>
                </c:pt>
                <c:pt idx="22">
                  <c:v>0.137904312</c:v>
                </c:pt>
                <c:pt idx="23">
                  <c:v>0.13728733800000001</c:v>
                </c:pt>
                <c:pt idx="24">
                  <c:v>0.13800210600000001</c:v>
                </c:pt>
                <c:pt idx="25">
                  <c:v>0.13742500299999999</c:v>
                </c:pt>
                <c:pt idx="26">
                  <c:v>0.13709613000000001</c:v>
                </c:pt>
                <c:pt idx="27">
                  <c:v>0.13611900299999999</c:v>
                </c:pt>
                <c:pt idx="28">
                  <c:v>0.136831329</c:v>
                </c:pt>
                <c:pt idx="29">
                  <c:v>0.13708076499999999</c:v>
                </c:pt>
                <c:pt idx="30">
                  <c:v>0.137415283</c:v>
                </c:pt>
                <c:pt idx="31">
                  <c:v>0.137563187</c:v>
                </c:pt>
                <c:pt idx="32">
                  <c:v>0.136997955</c:v>
                </c:pt>
                <c:pt idx="33">
                  <c:v>0.13688423199999999</c:v>
                </c:pt>
                <c:pt idx="34">
                  <c:v>0.13699989300000001</c:v>
                </c:pt>
                <c:pt idx="35">
                  <c:v>0.135904526</c:v>
                </c:pt>
                <c:pt idx="36">
                  <c:v>0.13629769899999999</c:v>
                </c:pt>
                <c:pt idx="37">
                  <c:v>0.13723913600000001</c:v>
                </c:pt>
                <c:pt idx="38">
                  <c:v>0.137212891</c:v>
                </c:pt>
                <c:pt idx="39">
                  <c:v>0.13696798700000001</c:v>
                </c:pt>
                <c:pt idx="40">
                  <c:v>0.13663355999999999</c:v>
                </c:pt>
              </c:numCache>
            </c:numRef>
          </c:val>
        </c:ser>
        <c:ser>
          <c:idx val="2"/>
          <c:order val="3"/>
          <c:tx>
            <c:strRef>
              <c:f>Sheet1!$E$1</c:f>
              <c:strCache>
                <c:ptCount val="1"/>
                <c:pt idx="0">
                  <c:v>battery electric</c:v>
                </c:pt>
              </c:strCache>
            </c:strRef>
          </c:tx>
          <c:spPr>
            <a:solidFill>
              <a:schemeClr val="accent3"/>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1.257066E-3</c:v>
                </c:pt>
                <c:pt idx="1">
                  <c:v>7.2376940000000002E-3</c:v>
                </c:pt>
                <c:pt idx="2">
                  <c:v>1.5875699E-2</c:v>
                </c:pt>
                <c:pt idx="3">
                  <c:v>8.8976532000000011E-2</c:v>
                </c:pt>
                <c:pt idx="4">
                  <c:v>5.0456867000000002E-2</c:v>
                </c:pt>
                <c:pt idx="5">
                  <c:v>7.2299469000000005E-2</c:v>
                </c:pt>
                <c:pt idx="6">
                  <c:v>8.0131682999999995E-2</c:v>
                </c:pt>
                <c:pt idx="7">
                  <c:v>0.102410477</c:v>
                </c:pt>
                <c:pt idx="8">
                  <c:v>0.22452381900000001</c:v>
                </c:pt>
                <c:pt idx="9">
                  <c:v>0.289600525</c:v>
                </c:pt>
                <c:pt idx="10">
                  <c:v>0.36243670700000002</c:v>
                </c:pt>
                <c:pt idx="11">
                  <c:v>0.47376650999999997</c:v>
                </c:pt>
                <c:pt idx="12">
                  <c:v>0.48466619900000002</c:v>
                </c:pt>
                <c:pt idx="13">
                  <c:v>0.50760208100000004</c:v>
                </c:pt>
                <c:pt idx="14">
                  <c:v>0.55754211399999998</c:v>
                </c:pt>
                <c:pt idx="15">
                  <c:v>0.61225976599999998</c:v>
                </c:pt>
                <c:pt idx="16">
                  <c:v>0.63046221899999999</c:v>
                </c:pt>
                <c:pt idx="17">
                  <c:v>0.65297827099999994</c:v>
                </c:pt>
                <c:pt idx="18">
                  <c:v>0.68449230999999999</c:v>
                </c:pt>
                <c:pt idx="19">
                  <c:v>0.725660156</c:v>
                </c:pt>
                <c:pt idx="20">
                  <c:v>0.78163348399999999</c:v>
                </c:pt>
                <c:pt idx="21">
                  <c:v>0.84738171399999995</c:v>
                </c:pt>
                <c:pt idx="22">
                  <c:v>0.91360504200000003</c:v>
                </c:pt>
                <c:pt idx="23">
                  <c:v>0.98305895999999993</c:v>
                </c:pt>
                <c:pt idx="24">
                  <c:v>1.0554468990000001</c:v>
                </c:pt>
                <c:pt idx="25">
                  <c:v>1.1289527589999999</c:v>
                </c:pt>
                <c:pt idx="26">
                  <c:v>1.2000526119999999</c:v>
                </c:pt>
                <c:pt idx="27">
                  <c:v>1.2642248540000001</c:v>
                </c:pt>
                <c:pt idx="28">
                  <c:v>1.3244442139999999</c:v>
                </c:pt>
                <c:pt idx="29">
                  <c:v>1.385070923</c:v>
                </c:pt>
                <c:pt idx="30">
                  <c:v>1.4365363769999999</c:v>
                </c:pt>
                <c:pt idx="31">
                  <c:v>1.4743478999999999</c:v>
                </c:pt>
                <c:pt idx="32">
                  <c:v>1.515973389</c:v>
                </c:pt>
                <c:pt idx="33">
                  <c:v>1.559152222</c:v>
                </c:pt>
                <c:pt idx="34">
                  <c:v>1.602029785</c:v>
                </c:pt>
                <c:pt idx="35">
                  <c:v>1.6500869140000001</c:v>
                </c:pt>
                <c:pt idx="36">
                  <c:v>1.693964966</c:v>
                </c:pt>
                <c:pt idx="37">
                  <c:v>1.741139282</c:v>
                </c:pt>
                <c:pt idx="38">
                  <c:v>1.7973265380000001</c:v>
                </c:pt>
                <c:pt idx="39">
                  <c:v>1.846458374</c:v>
                </c:pt>
                <c:pt idx="40">
                  <c:v>1.8948635250000001</c:v>
                </c:pt>
              </c:numCache>
            </c:numRef>
          </c:val>
        </c:ser>
        <c:ser>
          <c:idx val="3"/>
          <c:order val="4"/>
          <c:tx>
            <c:strRef>
              <c:f>Sheet1!$F$1</c:f>
              <c:strCache>
                <c:ptCount val="1"/>
                <c:pt idx="0">
                  <c:v>PHEV</c:v>
                </c:pt>
              </c:strCache>
            </c:strRef>
          </c:tx>
          <c:spPr>
            <a:solidFill>
              <a:schemeClr val="accent4"/>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0</c:v>
                </c:pt>
                <c:pt idx="1">
                  <c:v>4.8629319999999986E-3</c:v>
                </c:pt>
                <c:pt idx="2">
                  <c:v>5.5342048999999997E-2</c:v>
                </c:pt>
                <c:pt idx="3">
                  <c:v>7.9698455999999987E-2</c:v>
                </c:pt>
                <c:pt idx="4">
                  <c:v>7.1544296000000007E-2</c:v>
                </c:pt>
                <c:pt idx="5">
                  <c:v>6.6639114000000013E-2</c:v>
                </c:pt>
                <c:pt idx="6">
                  <c:v>8.3616050999999997E-2</c:v>
                </c:pt>
                <c:pt idx="7">
                  <c:v>0.12750287599999999</c:v>
                </c:pt>
                <c:pt idx="8">
                  <c:v>0.11589325</c:v>
                </c:pt>
                <c:pt idx="9">
                  <c:v>0.13654045100000001</c:v>
                </c:pt>
                <c:pt idx="10">
                  <c:v>9.4128136000000001E-2</c:v>
                </c:pt>
                <c:pt idx="11">
                  <c:v>8.4177916999999991E-2</c:v>
                </c:pt>
                <c:pt idx="12">
                  <c:v>7.4513222000000004E-2</c:v>
                </c:pt>
                <c:pt idx="13">
                  <c:v>7.039656100000001E-2</c:v>
                </c:pt>
                <c:pt idx="14">
                  <c:v>6.7596976999999989E-2</c:v>
                </c:pt>
                <c:pt idx="15">
                  <c:v>6.5140975999999989E-2</c:v>
                </c:pt>
                <c:pt idx="16">
                  <c:v>9.5280838000000007E-2</c:v>
                </c:pt>
                <c:pt idx="17">
                  <c:v>0.108858406</c:v>
                </c:pt>
                <c:pt idx="18">
                  <c:v>0.11441050699999999</c:v>
                </c:pt>
                <c:pt idx="19">
                  <c:v>0.119546921</c:v>
                </c:pt>
                <c:pt idx="20">
                  <c:v>0.128146118</c:v>
                </c:pt>
                <c:pt idx="21">
                  <c:v>0.13368127399999999</c:v>
                </c:pt>
                <c:pt idx="22">
                  <c:v>0.13906970199999999</c:v>
                </c:pt>
                <c:pt idx="23">
                  <c:v>0.14488011200000001</c:v>
                </c:pt>
                <c:pt idx="24">
                  <c:v>0.15041307100000001</c:v>
                </c:pt>
                <c:pt idx="25">
                  <c:v>0.15601936299999999</c:v>
                </c:pt>
                <c:pt idx="26">
                  <c:v>0.16173353600000001</c:v>
                </c:pt>
                <c:pt idx="27">
                  <c:v>0.16639321900000001</c:v>
                </c:pt>
                <c:pt idx="28">
                  <c:v>0.17168203700000001</c:v>
                </c:pt>
                <c:pt idx="29">
                  <c:v>0.17682736199999999</c:v>
                </c:pt>
                <c:pt idx="30">
                  <c:v>0.18084404000000001</c:v>
                </c:pt>
                <c:pt idx="31">
                  <c:v>0.18382699599999999</c:v>
                </c:pt>
                <c:pt idx="32">
                  <c:v>0.18744970699999999</c:v>
                </c:pt>
                <c:pt idx="33">
                  <c:v>0.19062960800000001</c:v>
                </c:pt>
                <c:pt idx="34">
                  <c:v>0.19456616199999999</c:v>
                </c:pt>
                <c:pt idx="35">
                  <c:v>0.199507767</c:v>
                </c:pt>
                <c:pt idx="36">
                  <c:v>0.20374456799999999</c:v>
                </c:pt>
                <c:pt idx="37">
                  <c:v>0.209932587</c:v>
                </c:pt>
                <c:pt idx="38">
                  <c:v>0.21627139300000001</c:v>
                </c:pt>
                <c:pt idx="39">
                  <c:v>0.22284896900000001</c:v>
                </c:pt>
                <c:pt idx="40">
                  <c:v>0.23021604900000001</c:v>
                </c:pt>
              </c:numCache>
            </c:numRef>
          </c:val>
        </c:ser>
        <c:ser>
          <c:idx val="5"/>
          <c:order val="5"/>
          <c:tx>
            <c:strRef>
              <c:f>Sheet1!$G$1</c:f>
              <c:strCache>
                <c:ptCount val="1"/>
                <c:pt idx="0">
                  <c:v>hybrid electric</c:v>
                </c:pt>
              </c:strCache>
            </c:strRef>
          </c:tx>
          <c:spPr>
            <a:solidFill>
              <a:schemeClr val="accent6"/>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0.28990145899999997</c:v>
                </c:pt>
                <c:pt idx="1">
                  <c:v>0.28332720900000002</c:v>
                </c:pt>
                <c:pt idx="2">
                  <c:v>0.41789324999999999</c:v>
                </c:pt>
                <c:pt idx="3">
                  <c:v>0.50203604099999999</c:v>
                </c:pt>
                <c:pt idx="4">
                  <c:v>0.500183716</c:v>
                </c:pt>
                <c:pt idx="5">
                  <c:v>0.48943774400000001</c:v>
                </c:pt>
                <c:pt idx="6">
                  <c:v>0.39923846400000002</c:v>
                </c:pt>
                <c:pt idx="7">
                  <c:v>0.39532205199999998</c:v>
                </c:pt>
                <c:pt idx="8">
                  <c:v>0.39216046100000002</c:v>
                </c:pt>
                <c:pt idx="9">
                  <c:v>0.354722015</c:v>
                </c:pt>
                <c:pt idx="10">
                  <c:v>0.425889984</c:v>
                </c:pt>
                <c:pt idx="11">
                  <c:v>0.42971389799999998</c:v>
                </c:pt>
                <c:pt idx="12">
                  <c:v>0.43869482399999998</c:v>
                </c:pt>
                <c:pt idx="13">
                  <c:v>0.46132879599999999</c:v>
                </c:pt>
                <c:pt idx="14">
                  <c:v>0.49040533400000003</c:v>
                </c:pt>
                <c:pt idx="15">
                  <c:v>0.48708032200000001</c:v>
                </c:pt>
                <c:pt idx="16">
                  <c:v>0.51338043200000005</c:v>
                </c:pt>
                <c:pt idx="17">
                  <c:v>0.53773004200000007</c:v>
                </c:pt>
                <c:pt idx="18">
                  <c:v>0.55638183600000002</c:v>
                </c:pt>
                <c:pt idx="19">
                  <c:v>0.57357092300000001</c:v>
                </c:pt>
                <c:pt idx="20">
                  <c:v>0.59090759300000006</c:v>
                </c:pt>
                <c:pt idx="21">
                  <c:v>0.612554932</c:v>
                </c:pt>
                <c:pt idx="22">
                  <c:v>0.63429925500000006</c:v>
                </c:pt>
                <c:pt idx="23">
                  <c:v>0.652786011</c:v>
                </c:pt>
                <c:pt idx="24">
                  <c:v>0.66861010700000001</c:v>
                </c:pt>
                <c:pt idx="25">
                  <c:v>0.68424646</c:v>
                </c:pt>
                <c:pt idx="26">
                  <c:v>0.70092999299999992</c:v>
                </c:pt>
                <c:pt idx="27">
                  <c:v>0.71664831500000004</c:v>
                </c:pt>
                <c:pt idx="28">
                  <c:v>0.73364654499999993</c:v>
                </c:pt>
                <c:pt idx="29">
                  <c:v>0.74931524699999996</c:v>
                </c:pt>
                <c:pt idx="30">
                  <c:v>0.76325714100000008</c:v>
                </c:pt>
                <c:pt idx="31">
                  <c:v>0.77752111800000001</c:v>
                </c:pt>
                <c:pt idx="32">
                  <c:v>0.78989123500000002</c:v>
                </c:pt>
                <c:pt idx="33">
                  <c:v>0.80117724599999995</c:v>
                </c:pt>
                <c:pt idx="34">
                  <c:v>0.81525415000000001</c:v>
                </c:pt>
                <c:pt idx="35">
                  <c:v>0.83043988000000002</c:v>
                </c:pt>
                <c:pt idx="36">
                  <c:v>0.84484820599999999</c:v>
                </c:pt>
                <c:pt idx="37">
                  <c:v>0.86040210000000006</c:v>
                </c:pt>
                <c:pt idx="38">
                  <c:v>0.87571460000000001</c:v>
                </c:pt>
                <c:pt idx="39">
                  <c:v>0.88978448500000007</c:v>
                </c:pt>
                <c:pt idx="40">
                  <c:v>0.90483697500000004</c:v>
                </c:pt>
              </c:numCache>
            </c:numRef>
          </c:val>
        </c:ser>
        <c:ser>
          <c:idx val="6"/>
          <c:order val="6"/>
          <c:tx>
            <c:strRef>
              <c:f>Sheet1!$H$1</c:f>
              <c:strCache>
                <c:ptCount val="1"/>
                <c:pt idx="0">
                  <c:v>other</c:v>
                </c:pt>
              </c:strCache>
            </c:strRef>
          </c:tx>
          <c:spPr>
            <a:solidFill>
              <a:schemeClr val="accent1">
                <a:lumMod val="60000"/>
              </a:schemeClr>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5.9136271999999997E-2</c:v>
                </c:pt>
                <c:pt idx="1">
                  <c:v>5.8342373000000003E-2</c:v>
                </c:pt>
                <c:pt idx="2">
                  <c:v>9.7900450000000007E-3</c:v>
                </c:pt>
                <c:pt idx="3">
                  <c:v>8.7038580000000001E-3</c:v>
                </c:pt>
                <c:pt idx="4">
                  <c:v>1.0257820000000001E-2</c:v>
                </c:pt>
                <c:pt idx="5">
                  <c:v>2.6051426999999999E-2</c:v>
                </c:pt>
                <c:pt idx="6">
                  <c:v>3.7908772E-2</c:v>
                </c:pt>
                <c:pt idx="7">
                  <c:v>3.7082813999999999E-2</c:v>
                </c:pt>
                <c:pt idx="8">
                  <c:v>1.7462409000000002E-2</c:v>
                </c:pt>
                <c:pt idx="9">
                  <c:v>1.8354709E-2</c:v>
                </c:pt>
                <c:pt idx="10">
                  <c:v>1.6975172E-2</c:v>
                </c:pt>
                <c:pt idx="11">
                  <c:v>1.6529292000000001E-2</c:v>
                </c:pt>
                <c:pt idx="12">
                  <c:v>1.6443157999999999E-2</c:v>
                </c:pt>
                <c:pt idx="13">
                  <c:v>1.6669148000000002E-2</c:v>
                </c:pt>
                <c:pt idx="14">
                  <c:v>1.6888924999999999E-2</c:v>
                </c:pt>
                <c:pt idx="15">
                  <c:v>1.7024969000000001E-2</c:v>
                </c:pt>
                <c:pt idx="16">
                  <c:v>1.7141098E-2</c:v>
                </c:pt>
                <c:pt idx="17">
                  <c:v>1.7226017E-2</c:v>
                </c:pt>
                <c:pt idx="18">
                  <c:v>1.7297896E-2</c:v>
                </c:pt>
                <c:pt idx="19">
                  <c:v>1.7376698999999999E-2</c:v>
                </c:pt>
                <c:pt idx="20">
                  <c:v>1.7394336E-2</c:v>
                </c:pt>
                <c:pt idx="21">
                  <c:v>1.7418229E-2</c:v>
                </c:pt>
                <c:pt idx="22">
                  <c:v>1.7466265000000002E-2</c:v>
                </c:pt>
                <c:pt idx="23">
                  <c:v>1.7492375000000001E-2</c:v>
                </c:pt>
                <c:pt idx="24">
                  <c:v>1.7536566E-2</c:v>
                </c:pt>
                <c:pt idx="25">
                  <c:v>1.7630849000000001E-2</c:v>
                </c:pt>
                <c:pt idx="26">
                  <c:v>1.776552E-2</c:v>
                </c:pt>
                <c:pt idx="27">
                  <c:v>1.7915888000000001E-2</c:v>
                </c:pt>
                <c:pt idx="28">
                  <c:v>1.8082755999999998E-2</c:v>
                </c:pt>
                <c:pt idx="29">
                  <c:v>1.8229539999999999E-2</c:v>
                </c:pt>
                <c:pt idx="30">
                  <c:v>1.8367234E-2</c:v>
                </c:pt>
                <c:pt idx="31">
                  <c:v>1.8524229999999999E-2</c:v>
                </c:pt>
                <c:pt idx="32">
                  <c:v>1.8650231E-2</c:v>
                </c:pt>
                <c:pt idx="33">
                  <c:v>1.8786491999999998E-2</c:v>
                </c:pt>
                <c:pt idx="34">
                  <c:v>1.8984101E-2</c:v>
                </c:pt>
                <c:pt idx="35">
                  <c:v>1.9195296000000001E-2</c:v>
                </c:pt>
                <c:pt idx="36">
                  <c:v>1.9415992E-2</c:v>
                </c:pt>
                <c:pt idx="37">
                  <c:v>1.9607156000000001E-2</c:v>
                </c:pt>
                <c:pt idx="38">
                  <c:v>1.983145E-2</c:v>
                </c:pt>
                <c:pt idx="39">
                  <c:v>2.0025434000000002E-2</c:v>
                </c:pt>
                <c:pt idx="40">
                  <c:v>2.0241606999999998E-2</c:v>
                </c:pt>
              </c:numCache>
            </c:numRef>
          </c:val>
        </c:ser>
        <c:dLbls>
          <c:showLegendKey val="0"/>
          <c:showVal val="0"/>
          <c:showCatName val="0"/>
          <c:showSerName val="0"/>
          <c:showPercent val="0"/>
          <c:showBubbleSize val="0"/>
        </c:dLbls>
        <c:axId val="58536192"/>
        <c:axId val="58538912"/>
      </c:areaChart>
      <c:catAx>
        <c:axId val="58536192"/>
        <c:scaling>
          <c:orientation val="minMax"/>
        </c:scaling>
        <c:delete val="0"/>
        <c:axPos val="b"/>
        <c:numFmt formatCode="0"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8912"/>
        <c:crosses val="autoZero"/>
        <c:auto val="1"/>
        <c:lblAlgn val="ctr"/>
        <c:lblOffset val="100"/>
        <c:tickLblSkip val="10"/>
        <c:tickMarkSkip val="10"/>
        <c:noMultiLvlLbl val="1"/>
      </c:catAx>
      <c:valAx>
        <c:axId val="5853891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6192"/>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192147856517935E-2"/>
          <c:y val="0.18203665464007202"/>
          <c:w val="0.55061697918055652"/>
          <c:h val="0.71963481510056215"/>
        </c:manualLayout>
      </c:layout>
      <c:lineChart>
        <c:grouping val="standard"/>
        <c:varyColors val="0"/>
        <c:ser>
          <c:idx val="0"/>
          <c:order val="0"/>
          <c:tx>
            <c:strRef>
              <c:f>Sheet1!$B$1</c:f>
              <c:strCache>
                <c:ptCount val="1"/>
                <c:pt idx="0">
                  <c:v>100 mile EV</c:v>
                </c:pt>
              </c:strCache>
            </c:strRef>
          </c:tx>
          <c:spPr>
            <a:ln>
              <a:solidFill>
                <a:srgbClr val="BD732A"/>
              </a:solidFill>
              <a:prstDash val="sysDash"/>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1.2484919999999999E-3</c:v>
                </c:pt>
                <c:pt idx="1">
                  <c:v>7.2353850000000004E-3</c:v>
                </c:pt>
                <c:pt idx="2">
                  <c:v>1.5701280000000001E-2</c:v>
                </c:pt>
                <c:pt idx="3">
                  <c:v>5.7851776000000001E-2</c:v>
                </c:pt>
                <c:pt idx="4">
                  <c:v>3.3019455000000003E-2</c:v>
                </c:pt>
                <c:pt idx="5">
                  <c:v>5.1687591999999997E-2</c:v>
                </c:pt>
                <c:pt idx="6">
                  <c:v>3.0897665000000001E-2</c:v>
                </c:pt>
                <c:pt idx="7">
                  <c:v>1.7414911000000002E-2</c:v>
                </c:pt>
                <c:pt idx="8">
                  <c:v>6.0781230000000004E-3</c:v>
                </c:pt>
                <c:pt idx="9">
                  <c:v>1.0066758E-2</c:v>
                </c:pt>
                <c:pt idx="10">
                  <c:v>6.9472240000000001E-3</c:v>
                </c:pt>
                <c:pt idx="11">
                  <c:v>4.9186000000000004E-3</c:v>
                </c:pt>
                <c:pt idx="12">
                  <c:v>4.3789579999999996E-3</c:v>
                </c:pt>
                <c:pt idx="13">
                  <c:v>4.1503500000000006E-3</c:v>
                </c:pt>
                <c:pt idx="14">
                  <c:v>3.9494400000000002E-3</c:v>
                </c:pt>
                <c:pt idx="15">
                  <c:v>4.0274000000000004E-3</c:v>
                </c:pt>
                <c:pt idx="16">
                  <c:v>4.2580819999999998E-3</c:v>
                </c:pt>
                <c:pt idx="17">
                  <c:v>4.6609779999999996E-3</c:v>
                </c:pt>
                <c:pt idx="18">
                  <c:v>5.1349739999999996E-3</c:v>
                </c:pt>
                <c:pt idx="19">
                  <c:v>5.6778100000000001E-3</c:v>
                </c:pt>
                <c:pt idx="20">
                  <c:v>6.3017149999999994E-3</c:v>
                </c:pt>
                <c:pt idx="21">
                  <c:v>6.8513080000000004E-3</c:v>
                </c:pt>
                <c:pt idx="22">
                  <c:v>7.414014E-3</c:v>
                </c:pt>
                <c:pt idx="23">
                  <c:v>7.9526639999999999E-3</c:v>
                </c:pt>
                <c:pt idx="24">
                  <c:v>8.438188000000001E-3</c:v>
                </c:pt>
                <c:pt idx="25">
                  <c:v>8.890180000000001E-3</c:v>
                </c:pt>
                <c:pt idx="26">
                  <c:v>9.3113329999999998E-3</c:v>
                </c:pt>
                <c:pt idx="27">
                  <c:v>9.6717100000000018E-3</c:v>
                </c:pt>
                <c:pt idx="28">
                  <c:v>1.0013411999999999E-2</c:v>
                </c:pt>
                <c:pt idx="29">
                  <c:v>1.0303962E-2</c:v>
                </c:pt>
                <c:pt idx="30">
                  <c:v>1.0536179999999999E-2</c:v>
                </c:pt>
                <c:pt idx="31">
                  <c:v>1.0737315000000001E-2</c:v>
                </c:pt>
                <c:pt idx="32">
                  <c:v>1.0928685E-2</c:v>
                </c:pt>
                <c:pt idx="33">
                  <c:v>1.1088578E-2</c:v>
                </c:pt>
                <c:pt idx="34">
                  <c:v>1.1272584E-2</c:v>
                </c:pt>
                <c:pt idx="35">
                  <c:v>1.1468679000000001E-2</c:v>
                </c:pt>
                <c:pt idx="36">
                  <c:v>1.1639348000000001E-2</c:v>
                </c:pt>
                <c:pt idx="37">
                  <c:v>1.1831243E-2</c:v>
                </c:pt>
                <c:pt idx="38">
                  <c:v>1.2021436E-2</c:v>
                </c:pt>
                <c:pt idx="39">
                  <c:v>1.2196591999999999E-2</c:v>
                </c:pt>
                <c:pt idx="40">
                  <c:v>1.2390755999999999E-2</c:v>
                </c:pt>
              </c:numCache>
            </c:numRef>
          </c:val>
          <c:smooth val="0"/>
        </c:ser>
        <c:ser>
          <c:idx val="1"/>
          <c:order val="1"/>
          <c:tx>
            <c:strRef>
              <c:f>Sheet1!$C$1</c:f>
              <c:strCache>
                <c:ptCount val="1"/>
                <c:pt idx="0">
                  <c:v>plug-in hybrid</c:v>
                </c:pt>
              </c:strCache>
            </c:strRef>
          </c:tx>
          <c:spPr>
            <a:ln>
              <a:solidFill>
                <a:srgbClr val="A33340">
                  <a:lumMod val="60000"/>
                  <a:lumOff val="40000"/>
                </a:srgbClr>
              </a:solidFill>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0</c:v>
                </c:pt>
                <c:pt idx="1">
                  <c:v>4.8629319999999986E-3</c:v>
                </c:pt>
                <c:pt idx="2">
                  <c:v>5.5342048999999997E-2</c:v>
                </c:pt>
                <c:pt idx="3">
                  <c:v>7.9698455999999987E-2</c:v>
                </c:pt>
                <c:pt idx="4">
                  <c:v>7.1544296000000007E-2</c:v>
                </c:pt>
                <c:pt idx="5">
                  <c:v>6.6639114000000013E-2</c:v>
                </c:pt>
                <c:pt idx="6">
                  <c:v>8.3616050999999997E-2</c:v>
                </c:pt>
                <c:pt idx="7">
                  <c:v>0.12750287599999999</c:v>
                </c:pt>
                <c:pt idx="8">
                  <c:v>0.11589325</c:v>
                </c:pt>
                <c:pt idx="9">
                  <c:v>0.13654045100000001</c:v>
                </c:pt>
                <c:pt idx="10">
                  <c:v>9.4128136000000001E-2</c:v>
                </c:pt>
                <c:pt idx="11">
                  <c:v>8.4177916999999991E-2</c:v>
                </c:pt>
                <c:pt idx="12">
                  <c:v>7.4513222000000004E-2</c:v>
                </c:pt>
                <c:pt idx="13">
                  <c:v>7.039656100000001E-2</c:v>
                </c:pt>
                <c:pt idx="14">
                  <c:v>6.7596976999999989E-2</c:v>
                </c:pt>
                <c:pt idx="15">
                  <c:v>6.5140975999999989E-2</c:v>
                </c:pt>
                <c:pt idx="16">
                  <c:v>9.5280838000000007E-2</c:v>
                </c:pt>
                <c:pt idx="17">
                  <c:v>0.108858406</c:v>
                </c:pt>
                <c:pt idx="18">
                  <c:v>0.11441050699999999</c:v>
                </c:pt>
                <c:pt idx="19">
                  <c:v>0.119546921</c:v>
                </c:pt>
                <c:pt idx="20">
                  <c:v>0.128146118</c:v>
                </c:pt>
                <c:pt idx="21">
                  <c:v>0.13368127399999999</c:v>
                </c:pt>
                <c:pt idx="22">
                  <c:v>0.13906970199999999</c:v>
                </c:pt>
                <c:pt idx="23">
                  <c:v>0.14488011200000001</c:v>
                </c:pt>
                <c:pt idx="24">
                  <c:v>0.15041307100000001</c:v>
                </c:pt>
                <c:pt idx="25">
                  <c:v>0.15601936299999999</c:v>
                </c:pt>
                <c:pt idx="26">
                  <c:v>0.16173353600000001</c:v>
                </c:pt>
                <c:pt idx="27">
                  <c:v>0.16639321900000001</c:v>
                </c:pt>
                <c:pt idx="28">
                  <c:v>0.17168203700000001</c:v>
                </c:pt>
                <c:pt idx="29">
                  <c:v>0.17682736199999999</c:v>
                </c:pt>
                <c:pt idx="30">
                  <c:v>0.18084404000000001</c:v>
                </c:pt>
                <c:pt idx="31">
                  <c:v>0.18382699599999999</c:v>
                </c:pt>
                <c:pt idx="32">
                  <c:v>0.18744970699999999</c:v>
                </c:pt>
                <c:pt idx="33">
                  <c:v>0.19062960800000001</c:v>
                </c:pt>
                <c:pt idx="34">
                  <c:v>0.19456616199999999</c:v>
                </c:pt>
                <c:pt idx="35">
                  <c:v>0.199507767</c:v>
                </c:pt>
                <c:pt idx="36">
                  <c:v>0.20374456799999999</c:v>
                </c:pt>
                <c:pt idx="37">
                  <c:v>0.209932587</c:v>
                </c:pt>
                <c:pt idx="38">
                  <c:v>0.21627139300000001</c:v>
                </c:pt>
                <c:pt idx="39">
                  <c:v>0.22284896900000001</c:v>
                </c:pt>
                <c:pt idx="40">
                  <c:v>0.23021604900000001</c:v>
                </c:pt>
              </c:numCache>
            </c:numRef>
          </c:val>
          <c:smooth val="0"/>
        </c:ser>
        <c:ser>
          <c:idx val="3"/>
          <c:order val="2"/>
          <c:tx>
            <c:strRef>
              <c:f>Sheet1!$D$1</c:f>
              <c:strCache>
                <c:ptCount val="1"/>
                <c:pt idx="0">
                  <c:v>200 mile EV</c:v>
                </c:pt>
              </c:strCache>
            </c:strRef>
          </c:tx>
          <c:spPr>
            <a:ln>
              <a:solidFill>
                <a:srgbClr val="0096D7"/>
              </a:solidFill>
              <a:prstDash val="solid"/>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8.5739999999999996E-6</c:v>
                </c:pt>
                <c:pt idx="1">
                  <c:v>2.3089999999999998E-6</c:v>
                </c:pt>
                <c:pt idx="2">
                  <c:v>1.7441900000000001E-4</c:v>
                </c:pt>
                <c:pt idx="3">
                  <c:v>3.1124756E-2</c:v>
                </c:pt>
                <c:pt idx="4">
                  <c:v>5.9267149999999999E-3</c:v>
                </c:pt>
                <c:pt idx="5">
                  <c:v>5.0016850000000014E-3</c:v>
                </c:pt>
                <c:pt idx="6">
                  <c:v>2.3672254E-2</c:v>
                </c:pt>
                <c:pt idx="7">
                  <c:v>5.0771438000000002E-2</c:v>
                </c:pt>
                <c:pt idx="8">
                  <c:v>7.9015333999999993E-2</c:v>
                </c:pt>
                <c:pt idx="9">
                  <c:v>5.0233633999999999E-2</c:v>
                </c:pt>
                <c:pt idx="10">
                  <c:v>6.0271223999999998E-2</c:v>
                </c:pt>
                <c:pt idx="11">
                  <c:v>6.9300031999999998E-2</c:v>
                </c:pt>
                <c:pt idx="12">
                  <c:v>8.2688499999999998E-2</c:v>
                </c:pt>
                <c:pt idx="13">
                  <c:v>0.105511811</c:v>
                </c:pt>
                <c:pt idx="14">
                  <c:v>0.15168363200000001</c:v>
                </c:pt>
                <c:pt idx="15">
                  <c:v>0.22409399399999999</c:v>
                </c:pt>
                <c:pt idx="16">
                  <c:v>0.24071564500000001</c:v>
                </c:pt>
                <c:pt idx="17">
                  <c:v>0.24995389500000001</c:v>
                </c:pt>
                <c:pt idx="18">
                  <c:v>0.26066181199999999</c:v>
                </c:pt>
                <c:pt idx="19">
                  <c:v>0.27627751900000003</c:v>
                </c:pt>
                <c:pt idx="20">
                  <c:v>0.294354263</c:v>
                </c:pt>
                <c:pt idx="21">
                  <c:v>0.31726815000000003</c:v>
                </c:pt>
                <c:pt idx="22">
                  <c:v>0.34478608700000002</c:v>
                </c:pt>
                <c:pt idx="23">
                  <c:v>0.37554489899999999</c:v>
                </c:pt>
                <c:pt idx="24">
                  <c:v>0.40738517800000001</c:v>
                </c:pt>
                <c:pt idx="25">
                  <c:v>0.44067793199999999</c:v>
                </c:pt>
                <c:pt idx="26">
                  <c:v>0.47562745699999992</c:v>
                </c:pt>
                <c:pt idx="27">
                  <c:v>0.50792538499999995</c:v>
                </c:pt>
                <c:pt idx="28">
                  <c:v>0.54304078700000002</c:v>
                </c:pt>
                <c:pt idx="29">
                  <c:v>0.57944418399999997</c:v>
                </c:pt>
                <c:pt idx="30">
                  <c:v>0.61221383699999998</c:v>
                </c:pt>
                <c:pt idx="31">
                  <c:v>0.63264080899999997</c:v>
                </c:pt>
                <c:pt idx="32">
                  <c:v>0.65379347199999993</c:v>
                </c:pt>
                <c:pt idx="33">
                  <c:v>0.67245164499999999</c:v>
                </c:pt>
                <c:pt idx="34">
                  <c:v>0.69206310999999998</c:v>
                </c:pt>
                <c:pt idx="35">
                  <c:v>0.71521719400000006</c:v>
                </c:pt>
                <c:pt idx="36">
                  <c:v>0.73381431500000005</c:v>
                </c:pt>
                <c:pt idx="37">
                  <c:v>0.75962182699999992</c:v>
                </c:pt>
                <c:pt idx="38">
                  <c:v>0.785846237</c:v>
                </c:pt>
                <c:pt idx="39">
                  <c:v>0.80988363699999988</c:v>
                </c:pt>
                <c:pt idx="40">
                  <c:v>0.83382611100000004</c:v>
                </c:pt>
              </c:numCache>
            </c:numRef>
          </c:val>
          <c:smooth val="0"/>
        </c:ser>
        <c:ser>
          <c:idx val="2"/>
          <c:order val="3"/>
          <c:tx>
            <c:strRef>
              <c:f>Sheet1!$E$1</c:f>
              <c:strCache>
                <c:ptCount val="1"/>
                <c:pt idx="0">
                  <c:v>hybrid electric</c:v>
                </c:pt>
              </c:strCache>
            </c:strRef>
          </c:tx>
          <c:spPr>
            <a:ln>
              <a:solidFill>
                <a:srgbClr val="A33340"/>
              </a:solidFill>
              <a:prstDash val="solid"/>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0.28990145899999997</c:v>
                </c:pt>
                <c:pt idx="1">
                  <c:v>0.28332720900000002</c:v>
                </c:pt>
                <c:pt idx="2">
                  <c:v>0.41789324999999999</c:v>
                </c:pt>
                <c:pt idx="3">
                  <c:v>0.50203604099999999</c:v>
                </c:pt>
                <c:pt idx="4">
                  <c:v>0.500183716</c:v>
                </c:pt>
                <c:pt idx="5">
                  <c:v>0.48943774400000001</c:v>
                </c:pt>
                <c:pt idx="6">
                  <c:v>0.39923846400000002</c:v>
                </c:pt>
                <c:pt idx="7">
                  <c:v>0.39532205199999998</c:v>
                </c:pt>
                <c:pt idx="8">
                  <c:v>0.39216046100000002</c:v>
                </c:pt>
                <c:pt idx="9">
                  <c:v>0.354722015</c:v>
                </c:pt>
                <c:pt idx="10">
                  <c:v>0.425889984</c:v>
                </c:pt>
                <c:pt idx="11">
                  <c:v>0.42971389799999998</c:v>
                </c:pt>
                <c:pt idx="12">
                  <c:v>0.43869482399999998</c:v>
                </c:pt>
                <c:pt idx="13">
                  <c:v>0.46132879599999999</c:v>
                </c:pt>
                <c:pt idx="14">
                  <c:v>0.49040533400000003</c:v>
                </c:pt>
                <c:pt idx="15">
                  <c:v>0.48708032200000001</c:v>
                </c:pt>
                <c:pt idx="16">
                  <c:v>0.51338043200000005</c:v>
                </c:pt>
                <c:pt idx="17">
                  <c:v>0.53773004200000007</c:v>
                </c:pt>
                <c:pt idx="18">
                  <c:v>0.55638183600000002</c:v>
                </c:pt>
                <c:pt idx="19">
                  <c:v>0.57357092300000001</c:v>
                </c:pt>
                <c:pt idx="20">
                  <c:v>0.59090759300000006</c:v>
                </c:pt>
                <c:pt idx="21">
                  <c:v>0.612554932</c:v>
                </c:pt>
                <c:pt idx="22">
                  <c:v>0.63429925500000006</c:v>
                </c:pt>
                <c:pt idx="23">
                  <c:v>0.652786011</c:v>
                </c:pt>
                <c:pt idx="24">
                  <c:v>0.66861010700000001</c:v>
                </c:pt>
                <c:pt idx="25">
                  <c:v>0.68424646</c:v>
                </c:pt>
                <c:pt idx="26">
                  <c:v>0.70092999299999992</c:v>
                </c:pt>
                <c:pt idx="27">
                  <c:v>0.71664831500000004</c:v>
                </c:pt>
                <c:pt idx="28">
                  <c:v>0.73364654499999993</c:v>
                </c:pt>
                <c:pt idx="29">
                  <c:v>0.74931524699999996</c:v>
                </c:pt>
                <c:pt idx="30">
                  <c:v>0.76325714100000008</c:v>
                </c:pt>
                <c:pt idx="31">
                  <c:v>0.77752111800000001</c:v>
                </c:pt>
                <c:pt idx="32">
                  <c:v>0.78989123500000002</c:v>
                </c:pt>
                <c:pt idx="33">
                  <c:v>0.80117724599999995</c:v>
                </c:pt>
                <c:pt idx="34">
                  <c:v>0.81525415000000001</c:v>
                </c:pt>
                <c:pt idx="35">
                  <c:v>0.83043988000000002</c:v>
                </c:pt>
                <c:pt idx="36">
                  <c:v>0.84484820599999999</c:v>
                </c:pt>
                <c:pt idx="37">
                  <c:v>0.86040210000000006</c:v>
                </c:pt>
                <c:pt idx="38">
                  <c:v>0.87571460000000001</c:v>
                </c:pt>
                <c:pt idx="39">
                  <c:v>0.88978448500000007</c:v>
                </c:pt>
                <c:pt idx="40">
                  <c:v>0.90483697500000004</c:v>
                </c:pt>
              </c:numCache>
            </c:numRef>
          </c:val>
          <c:smooth val="0"/>
        </c:ser>
        <c:ser>
          <c:idx val="4"/>
          <c:order val="4"/>
          <c:tx>
            <c:strRef>
              <c:f>Sheet1!$F$1</c:f>
              <c:strCache>
                <c:ptCount val="1"/>
                <c:pt idx="0">
                  <c:v>300 mile EV</c:v>
                </c:pt>
              </c:strCache>
            </c:strRef>
          </c:tx>
          <c:spPr>
            <a:ln>
              <a:solidFill>
                <a:srgbClr val="5D9732"/>
              </a:solidFill>
              <a:prstDash val="sysDash"/>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0</c:v>
                </c:pt>
                <c:pt idx="1">
                  <c:v>0</c:v>
                </c:pt>
                <c:pt idx="2">
                  <c:v>0</c:v>
                </c:pt>
                <c:pt idx="3">
                  <c:v>0</c:v>
                </c:pt>
                <c:pt idx="4">
                  <c:v>1.1510701999999999E-2</c:v>
                </c:pt>
                <c:pt idx="5">
                  <c:v>1.5610193E-2</c:v>
                </c:pt>
                <c:pt idx="6">
                  <c:v>2.5561759E-2</c:v>
                </c:pt>
                <c:pt idx="7">
                  <c:v>3.4224119999999997E-2</c:v>
                </c:pt>
                <c:pt idx="8">
                  <c:v>0.139430359</c:v>
                </c:pt>
                <c:pt idx="9">
                  <c:v>0.22930013299999999</c:v>
                </c:pt>
                <c:pt idx="10">
                  <c:v>0.29521823800000002</c:v>
                </c:pt>
                <c:pt idx="11">
                  <c:v>0.39954786799999997</c:v>
                </c:pt>
                <c:pt idx="12">
                  <c:v>0.39759876199999988</c:v>
                </c:pt>
                <c:pt idx="13">
                  <c:v>0.39793993500000002</c:v>
                </c:pt>
                <c:pt idx="14">
                  <c:v>0.40190902400000011</c:v>
                </c:pt>
                <c:pt idx="15">
                  <c:v>0.38413835600000001</c:v>
                </c:pt>
                <c:pt idx="16">
                  <c:v>0.38548850899999998</c:v>
                </c:pt>
                <c:pt idx="17">
                  <c:v>0.39836332000000002</c:v>
                </c:pt>
                <c:pt idx="18">
                  <c:v>0.41869548499999998</c:v>
                </c:pt>
                <c:pt idx="19">
                  <c:v>0.443704812</c:v>
                </c:pt>
                <c:pt idx="20">
                  <c:v>0.48097756000000003</c:v>
                </c:pt>
                <c:pt idx="21">
                  <c:v>0.52326229300000004</c:v>
                </c:pt>
                <c:pt idx="22">
                  <c:v>0.56140495800000001</c:v>
                </c:pt>
                <c:pt idx="23">
                  <c:v>0.5995613139999999</c:v>
                </c:pt>
                <c:pt idx="24">
                  <c:v>0.63962349899999993</c:v>
                </c:pt>
                <c:pt idx="25">
                  <c:v>0.67938459100000004</c:v>
                </c:pt>
                <c:pt idx="26">
                  <c:v>0.71511385999999988</c:v>
                </c:pt>
                <c:pt idx="27">
                  <c:v>0.74662771800000005</c:v>
                </c:pt>
                <c:pt idx="28">
                  <c:v>0.77138999600000002</c:v>
                </c:pt>
                <c:pt idx="29">
                  <c:v>0.79532281599999999</c:v>
                </c:pt>
                <c:pt idx="30">
                  <c:v>0.81378637500000006</c:v>
                </c:pt>
                <c:pt idx="31">
                  <c:v>0.83096979799999993</c:v>
                </c:pt>
                <c:pt idx="32">
                  <c:v>0.85125116599999995</c:v>
                </c:pt>
                <c:pt idx="33">
                  <c:v>0.87561199599999995</c:v>
                </c:pt>
                <c:pt idx="34">
                  <c:v>0.89869409799999989</c:v>
                </c:pt>
                <c:pt idx="35">
                  <c:v>0.92340097899999996</c:v>
                </c:pt>
                <c:pt idx="36">
                  <c:v>0.94851125700000005</c:v>
                </c:pt>
                <c:pt idx="37">
                  <c:v>0.96968625600000002</c:v>
                </c:pt>
                <c:pt idx="38">
                  <c:v>0.99945889899999996</c:v>
                </c:pt>
                <c:pt idx="39">
                  <c:v>1.0243780810000001</c:v>
                </c:pt>
                <c:pt idx="40">
                  <c:v>1.04864662</c:v>
                </c:pt>
              </c:numCache>
            </c:numRef>
          </c:val>
          <c:smooth val="0"/>
        </c:ser>
        <c:ser>
          <c:idx val="5"/>
          <c:order val="5"/>
          <c:tx>
            <c:strRef>
              <c:f>Sheet1!$G$1</c:f>
              <c:strCache>
                <c:ptCount val="1"/>
                <c:pt idx="0">
                  <c:v>total battery electric</c:v>
                </c:pt>
              </c:strCache>
            </c:strRef>
          </c:tx>
          <c:spPr>
            <a:ln>
              <a:solidFill>
                <a:srgbClr val="675005"/>
              </a:solidFill>
              <a:prstDash val="solid"/>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1.257066E-3</c:v>
                </c:pt>
                <c:pt idx="1">
                  <c:v>7.2376940000000002E-3</c:v>
                </c:pt>
                <c:pt idx="2">
                  <c:v>1.5875699E-2</c:v>
                </c:pt>
                <c:pt idx="3">
                  <c:v>8.8976532000000011E-2</c:v>
                </c:pt>
                <c:pt idx="4">
                  <c:v>5.0456867000000002E-2</c:v>
                </c:pt>
                <c:pt idx="5">
                  <c:v>7.2299469000000005E-2</c:v>
                </c:pt>
                <c:pt idx="6">
                  <c:v>8.0131682999999995E-2</c:v>
                </c:pt>
                <c:pt idx="7">
                  <c:v>0.102410477</c:v>
                </c:pt>
                <c:pt idx="8">
                  <c:v>0.22452381900000001</c:v>
                </c:pt>
                <c:pt idx="9">
                  <c:v>0.289600525</c:v>
                </c:pt>
                <c:pt idx="10">
                  <c:v>0.36243670700000002</c:v>
                </c:pt>
                <c:pt idx="11">
                  <c:v>0.47376650999999997</c:v>
                </c:pt>
                <c:pt idx="12">
                  <c:v>0.48466619900000002</c:v>
                </c:pt>
                <c:pt idx="13">
                  <c:v>0.50760208100000004</c:v>
                </c:pt>
                <c:pt idx="14">
                  <c:v>0.55754211399999998</c:v>
                </c:pt>
                <c:pt idx="15">
                  <c:v>0.61225976599999998</c:v>
                </c:pt>
                <c:pt idx="16">
                  <c:v>0.63046221899999999</c:v>
                </c:pt>
                <c:pt idx="17">
                  <c:v>0.65297827099999994</c:v>
                </c:pt>
                <c:pt idx="18">
                  <c:v>0.68449230999999999</c:v>
                </c:pt>
                <c:pt idx="19">
                  <c:v>0.725660156</c:v>
                </c:pt>
                <c:pt idx="20">
                  <c:v>0.78163348399999999</c:v>
                </c:pt>
                <c:pt idx="21">
                  <c:v>0.84738171399999995</c:v>
                </c:pt>
                <c:pt idx="22">
                  <c:v>0.91360504200000003</c:v>
                </c:pt>
                <c:pt idx="23">
                  <c:v>0.98305895999999993</c:v>
                </c:pt>
                <c:pt idx="24">
                  <c:v>1.0554468990000001</c:v>
                </c:pt>
                <c:pt idx="25">
                  <c:v>1.1289527589999999</c:v>
                </c:pt>
                <c:pt idx="26">
                  <c:v>1.2000526119999999</c:v>
                </c:pt>
                <c:pt idx="27">
                  <c:v>1.2642248540000001</c:v>
                </c:pt>
                <c:pt idx="28">
                  <c:v>1.3244442139999999</c:v>
                </c:pt>
                <c:pt idx="29">
                  <c:v>1.385070923</c:v>
                </c:pt>
                <c:pt idx="30">
                  <c:v>1.4365363769999999</c:v>
                </c:pt>
                <c:pt idx="31">
                  <c:v>1.4743478999999999</c:v>
                </c:pt>
                <c:pt idx="32">
                  <c:v>1.515973389</c:v>
                </c:pt>
                <c:pt idx="33">
                  <c:v>1.559152222</c:v>
                </c:pt>
                <c:pt idx="34">
                  <c:v>1.602029785</c:v>
                </c:pt>
                <c:pt idx="35">
                  <c:v>1.6500869140000001</c:v>
                </c:pt>
                <c:pt idx="36">
                  <c:v>1.693964966</c:v>
                </c:pt>
                <c:pt idx="37">
                  <c:v>1.741139282</c:v>
                </c:pt>
                <c:pt idx="38">
                  <c:v>1.7973265380000001</c:v>
                </c:pt>
                <c:pt idx="39">
                  <c:v>1.846458374</c:v>
                </c:pt>
                <c:pt idx="40">
                  <c:v>1.8948635250000001</c:v>
                </c:pt>
              </c:numCache>
            </c:numRef>
          </c:val>
          <c:smooth val="0"/>
        </c:ser>
        <c:dLbls>
          <c:showLegendKey val="0"/>
          <c:showVal val="0"/>
          <c:showCatName val="0"/>
          <c:showSerName val="0"/>
          <c:showPercent val="0"/>
          <c:showBubbleSize val="0"/>
        </c:dLbls>
        <c:smooth val="0"/>
        <c:axId val="58542720"/>
        <c:axId val="58548704"/>
      </c:lineChart>
      <c:catAx>
        <c:axId val="58542720"/>
        <c:scaling>
          <c:orientation val="minMax"/>
          <c:max val="41"/>
        </c:scaling>
        <c:delete val="0"/>
        <c:axPos val="b"/>
        <c:numFmt formatCode="0" sourceLinked="0"/>
        <c:majorTickMark val="out"/>
        <c:minorTickMark val="none"/>
        <c:tickLblPos val="nextTo"/>
        <c:spPr>
          <a:ln w="12700">
            <a:solidFill>
              <a:schemeClr val="tx1"/>
            </a:solidFill>
          </a:ln>
        </c:spPr>
        <c:txPr>
          <a:bodyPr/>
          <a:lstStyle/>
          <a:p>
            <a:pPr>
              <a:defRPr sz="1400" baseline="0"/>
            </a:pPr>
            <a:endParaRPr lang="en-US"/>
          </a:p>
        </c:txPr>
        <c:crossAx val="58548704"/>
        <c:crosses val="autoZero"/>
        <c:auto val="1"/>
        <c:lblAlgn val="ctr"/>
        <c:lblOffset val="100"/>
        <c:tickLblSkip val="10"/>
        <c:tickMarkSkip val="10"/>
        <c:noMultiLvlLbl val="1"/>
      </c:catAx>
      <c:valAx>
        <c:axId val="58548704"/>
        <c:scaling>
          <c:orientation val="minMax"/>
          <c:max val="3"/>
        </c:scaling>
        <c:delete val="0"/>
        <c:axPos val="l"/>
        <c:majorGridlines>
          <c:spPr>
            <a:ln>
              <a:solidFill>
                <a:srgbClr val="FFFFFF">
                  <a:lumMod val="85000"/>
                </a:srgbClr>
              </a:solidFill>
            </a:ln>
          </c:spPr>
        </c:majorGridlines>
        <c:numFmt formatCode="#,##0" sourceLinked="0"/>
        <c:majorTickMark val="none"/>
        <c:minorTickMark val="none"/>
        <c:tickLblPos val="low"/>
        <c:spPr>
          <a:ln w="22225">
            <a:solidFill>
              <a:srgbClr val="FFFFFF">
                <a:lumMod val="65000"/>
              </a:srgbClr>
            </a:solidFill>
            <a:prstDash val="lgDash"/>
          </a:ln>
        </c:spPr>
        <c:txPr>
          <a:bodyPr/>
          <a:lstStyle/>
          <a:p>
            <a:pPr>
              <a:defRPr sz="1400" baseline="0"/>
            </a:pPr>
            <a:endParaRPr lang="en-US"/>
          </a:p>
        </c:txPr>
        <c:crossAx val="58542720"/>
        <c:crossesAt val="10"/>
        <c:crossBetween val="midCat"/>
        <c:majorUnit val="1"/>
      </c:valAx>
    </c:plotArea>
    <c:plotVisOnly val="1"/>
    <c:dispBlanksAs val="gap"/>
    <c:showDLblsOverMax val="0"/>
  </c:chart>
  <c:spPr>
    <a:ln>
      <a:noFill/>
    </a:ln>
  </c:spPr>
  <c:txPr>
    <a:bodyPr/>
    <a:lstStyle/>
    <a:p>
      <a:pPr>
        <a:defRPr sz="900"/>
      </a:pPr>
      <a:endParaRPr lang="en-US"/>
    </a:p>
  </c:txPr>
  <c:externalData r:id="rId2">
    <c:autoUpdate val="0"/>
  </c:externalData>
  <c:userShapes r:id="rId3"/>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107236595425575E-2"/>
          <c:y val="0.17321812046221494"/>
          <c:w val="0.67514923134608174"/>
          <c:h val="0.71600265875856428"/>
        </c:manualLayout>
      </c:layout>
      <c:areaChart>
        <c:grouping val="stacked"/>
        <c:varyColors val="0"/>
        <c:ser>
          <c:idx val="3"/>
          <c:order val="0"/>
          <c:tx>
            <c:strRef>
              <c:f>Sheet1!$B$1</c:f>
              <c:strCache>
                <c:ptCount val="1"/>
                <c:pt idx="0">
                  <c:v>pipeline fuel natural gas</c:v>
                </c:pt>
              </c:strCache>
            </c:strRef>
          </c:tx>
          <c:spPr>
            <a:solidFill>
              <a:schemeClr val="accent6"/>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0.68143200000000004</c:v>
                </c:pt>
                <c:pt idx="1">
                  <c:v>0.68897600000000003</c:v>
                </c:pt>
                <c:pt idx="2">
                  <c:v>0.68592500000000001</c:v>
                </c:pt>
                <c:pt idx="3">
                  <c:v>0.63783000000000001</c:v>
                </c:pt>
                <c:pt idx="4">
                  <c:v>0.72118000000000004</c:v>
                </c:pt>
                <c:pt idx="5">
                  <c:v>0.70156200000000002</c:v>
                </c:pt>
                <c:pt idx="6">
                  <c:v>0.69254199999999999</c:v>
                </c:pt>
                <c:pt idx="7">
                  <c:v>0.67423900000000003</c:v>
                </c:pt>
                <c:pt idx="8">
                  <c:v>0.71570100000000003</c:v>
                </c:pt>
                <c:pt idx="9">
                  <c:v>0.67193000000000003</c:v>
                </c:pt>
                <c:pt idx="10">
                  <c:v>0.65056599999999998</c:v>
                </c:pt>
                <c:pt idx="11">
                  <c:v>0.67701800000000001</c:v>
                </c:pt>
                <c:pt idx="12">
                  <c:v>0.68396299999999999</c:v>
                </c:pt>
                <c:pt idx="13">
                  <c:v>0.68510899999999997</c:v>
                </c:pt>
                <c:pt idx="14">
                  <c:v>0.69242499999999996</c:v>
                </c:pt>
                <c:pt idx="15">
                  <c:v>0.69955999999999996</c:v>
                </c:pt>
                <c:pt idx="16">
                  <c:v>0.70400099999999999</c:v>
                </c:pt>
                <c:pt idx="17">
                  <c:v>0.69744300000000004</c:v>
                </c:pt>
                <c:pt idx="18">
                  <c:v>0.69738100000000003</c:v>
                </c:pt>
                <c:pt idx="19">
                  <c:v>0.69914500000000002</c:v>
                </c:pt>
                <c:pt idx="20">
                  <c:v>0.693106</c:v>
                </c:pt>
                <c:pt idx="21">
                  <c:v>0.69487100000000002</c:v>
                </c:pt>
                <c:pt idx="22">
                  <c:v>0.69783399999999995</c:v>
                </c:pt>
                <c:pt idx="23">
                  <c:v>0.70106000000000002</c:v>
                </c:pt>
                <c:pt idx="24">
                  <c:v>0.70908800000000005</c:v>
                </c:pt>
                <c:pt idx="25">
                  <c:v>0.71251799999999998</c:v>
                </c:pt>
                <c:pt idx="26">
                  <c:v>0.71949600000000002</c:v>
                </c:pt>
                <c:pt idx="27">
                  <c:v>0.72741800000000001</c:v>
                </c:pt>
                <c:pt idx="28">
                  <c:v>0.73169799999999996</c:v>
                </c:pt>
                <c:pt idx="29">
                  <c:v>0.73840899999999998</c:v>
                </c:pt>
                <c:pt idx="30">
                  <c:v>0.74427600000000005</c:v>
                </c:pt>
                <c:pt idx="31">
                  <c:v>0.74796799999999997</c:v>
                </c:pt>
                <c:pt idx="32">
                  <c:v>0.75682499999999997</c:v>
                </c:pt>
                <c:pt idx="33">
                  <c:v>0.76290800000000003</c:v>
                </c:pt>
                <c:pt idx="34">
                  <c:v>0.76894499999999999</c:v>
                </c:pt>
                <c:pt idx="35">
                  <c:v>0.77433099999999999</c:v>
                </c:pt>
                <c:pt idx="36">
                  <c:v>0.78082499999999999</c:v>
                </c:pt>
                <c:pt idx="37">
                  <c:v>0.78806100000000001</c:v>
                </c:pt>
                <c:pt idx="38">
                  <c:v>0.79927599999999999</c:v>
                </c:pt>
                <c:pt idx="39">
                  <c:v>0.80718699999999999</c:v>
                </c:pt>
                <c:pt idx="40">
                  <c:v>0.816307</c:v>
                </c:pt>
              </c:numCache>
            </c:numRef>
          </c:val>
        </c:ser>
        <c:ser>
          <c:idx val="0"/>
          <c:order val="1"/>
          <c:tx>
            <c:strRef>
              <c:f>Sheet1!$C$1</c:f>
              <c:strCache>
                <c:ptCount val="1"/>
                <c:pt idx="0">
                  <c:v>other petroleum</c:v>
                </c:pt>
              </c:strCache>
            </c:strRef>
          </c:tx>
          <c:spPr>
            <a:solidFill>
              <a:schemeClr val="accent2"/>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0.18182000000000001</c:v>
                </c:pt>
                <c:pt idx="1">
                  <c:v>0.175429</c:v>
                </c:pt>
                <c:pt idx="2">
                  <c:v>0.160522</c:v>
                </c:pt>
                <c:pt idx="3">
                  <c:v>0.16571900000000001</c:v>
                </c:pt>
                <c:pt idx="4">
                  <c:v>0.17105699999999999</c:v>
                </c:pt>
                <c:pt idx="5">
                  <c:v>0.183951</c:v>
                </c:pt>
                <c:pt idx="6">
                  <c:v>0.17482500000000001</c:v>
                </c:pt>
                <c:pt idx="7">
                  <c:v>0.16450699999999999</c:v>
                </c:pt>
                <c:pt idx="8">
                  <c:v>0.15465100000000001</c:v>
                </c:pt>
                <c:pt idx="9">
                  <c:v>0.15393899999999999</c:v>
                </c:pt>
                <c:pt idx="10">
                  <c:v>0.15337899999999999</c:v>
                </c:pt>
                <c:pt idx="11">
                  <c:v>0.152834</c:v>
                </c:pt>
                <c:pt idx="12">
                  <c:v>0.15226000000000001</c:v>
                </c:pt>
                <c:pt idx="13">
                  <c:v>0.15177099999999999</c:v>
                </c:pt>
                <c:pt idx="14">
                  <c:v>0.15131600000000001</c:v>
                </c:pt>
                <c:pt idx="15">
                  <c:v>0.150861</c:v>
                </c:pt>
                <c:pt idx="16">
                  <c:v>0.15042</c:v>
                </c:pt>
                <c:pt idx="17">
                  <c:v>0.15001999999999999</c:v>
                </c:pt>
                <c:pt idx="18">
                  <c:v>0.14966099999999999</c:v>
                </c:pt>
                <c:pt idx="19">
                  <c:v>0.14934800000000001</c:v>
                </c:pt>
                <c:pt idx="20">
                  <c:v>0.14904999999999999</c:v>
                </c:pt>
                <c:pt idx="21">
                  <c:v>0.148757</c:v>
                </c:pt>
                <c:pt idx="22">
                  <c:v>0.14848800000000001</c:v>
                </c:pt>
                <c:pt idx="23">
                  <c:v>0.148255</c:v>
                </c:pt>
                <c:pt idx="24">
                  <c:v>0.14810200000000001</c:v>
                </c:pt>
                <c:pt idx="25">
                  <c:v>0.147977</c:v>
                </c:pt>
                <c:pt idx="26">
                  <c:v>0.147897</c:v>
                </c:pt>
                <c:pt idx="27">
                  <c:v>0.14785400000000001</c:v>
                </c:pt>
                <c:pt idx="28">
                  <c:v>0.14783499999999999</c:v>
                </c:pt>
                <c:pt idx="29">
                  <c:v>0.14783099999999999</c:v>
                </c:pt>
                <c:pt idx="30">
                  <c:v>0.147837</c:v>
                </c:pt>
                <c:pt idx="31">
                  <c:v>0.14785499999999999</c:v>
                </c:pt>
                <c:pt idx="32">
                  <c:v>0.14794099999999999</c:v>
                </c:pt>
                <c:pt idx="33">
                  <c:v>0.14802999999999999</c:v>
                </c:pt>
                <c:pt idx="34">
                  <c:v>0.148142</c:v>
                </c:pt>
                <c:pt idx="35">
                  <c:v>0.14827899999999999</c:v>
                </c:pt>
                <c:pt idx="36">
                  <c:v>0.148422</c:v>
                </c:pt>
                <c:pt idx="37">
                  <c:v>0.148561</c:v>
                </c:pt>
                <c:pt idx="38">
                  <c:v>0.148706</c:v>
                </c:pt>
                <c:pt idx="39">
                  <c:v>0.14884</c:v>
                </c:pt>
                <c:pt idx="40">
                  <c:v>0.148975</c:v>
                </c:pt>
              </c:numCache>
            </c:numRef>
          </c:val>
        </c:ser>
        <c:ser>
          <c:idx val="1"/>
          <c:order val="2"/>
          <c:tx>
            <c:strRef>
              <c:f>Sheet1!$D$1</c:f>
              <c:strCache>
                <c:ptCount val="1"/>
                <c:pt idx="0">
                  <c:v>residual fuel oil</c:v>
                </c:pt>
              </c:strCache>
            </c:strRef>
          </c:tx>
          <c:spPr>
            <a:solidFill>
              <a:schemeClr val="accent3"/>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0.89198</c:v>
                </c:pt>
                <c:pt idx="1">
                  <c:v>0.77632100000000004</c:v>
                </c:pt>
                <c:pt idx="2">
                  <c:v>0.67052</c:v>
                </c:pt>
                <c:pt idx="3">
                  <c:v>0.581152</c:v>
                </c:pt>
                <c:pt idx="4">
                  <c:v>0.44653500000000002</c:v>
                </c:pt>
                <c:pt idx="5">
                  <c:v>0.46339900000000001</c:v>
                </c:pt>
                <c:pt idx="6">
                  <c:v>0.62312599999999996</c:v>
                </c:pt>
                <c:pt idx="7">
                  <c:v>0.66458300000000003</c:v>
                </c:pt>
                <c:pt idx="8">
                  <c:v>0.61154699999999995</c:v>
                </c:pt>
                <c:pt idx="9">
                  <c:v>0.55896100000000004</c:v>
                </c:pt>
                <c:pt idx="10">
                  <c:v>0.52546000000000004</c:v>
                </c:pt>
                <c:pt idx="11">
                  <c:v>0.55193499999999995</c:v>
                </c:pt>
                <c:pt idx="12">
                  <c:v>0.457677</c:v>
                </c:pt>
                <c:pt idx="13">
                  <c:v>0.57970200000000005</c:v>
                </c:pt>
                <c:pt idx="14">
                  <c:v>0.59156399999999998</c:v>
                </c:pt>
                <c:pt idx="15">
                  <c:v>0.598997</c:v>
                </c:pt>
                <c:pt idx="16">
                  <c:v>0.57057999999999998</c:v>
                </c:pt>
                <c:pt idx="17">
                  <c:v>0.55975200000000003</c:v>
                </c:pt>
                <c:pt idx="18">
                  <c:v>0.51642699999999997</c:v>
                </c:pt>
                <c:pt idx="19">
                  <c:v>0.51377200000000001</c:v>
                </c:pt>
                <c:pt idx="20">
                  <c:v>0.56034600000000001</c:v>
                </c:pt>
                <c:pt idx="21">
                  <c:v>0.55656499999999998</c:v>
                </c:pt>
                <c:pt idx="22">
                  <c:v>0.55460200000000004</c:v>
                </c:pt>
                <c:pt idx="23">
                  <c:v>0.54997300000000005</c:v>
                </c:pt>
                <c:pt idx="24">
                  <c:v>0.54774</c:v>
                </c:pt>
                <c:pt idx="25">
                  <c:v>0.54123699999999997</c:v>
                </c:pt>
                <c:pt idx="26">
                  <c:v>0.49856699999999998</c:v>
                </c:pt>
                <c:pt idx="27">
                  <c:v>0.49471900000000002</c:v>
                </c:pt>
                <c:pt idx="28">
                  <c:v>0.48197899999999999</c:v>
                </c:pt>
                <c:pt idx="29">
                  <c:v>0.47557899999999997</c:v>
                </c:pt>
                <c:pt idx="30">
                  <c:v>0.46423799999999998</c:v>
                </c:pt>
                <c:pt idx="31">
                  <c:v>0.47445199999999998</c:v>
                </c:pt>
                <c:pt idx="32">
                  <c:v>0.45149099999999998</c:v>
                </c:pt>
                <c:pt idx="33">
                  <c:v>0.44770599999999999</c:v>
                </c:pt>
                <c:pt idx="34">
                  <c:v>0.43073899999999998</c:v>
                </c:pt>
                <c:pt idx="35">
                  <c:v>0.44492500000000001</c:v>
                </c:pt>
                <c:pt idx="36">
                  <c:v>0.42167100000000002</c:v>
                </c:pt>
                <c:pt idx="37">
                  <c:v>0.41743999999999998</c:v>
                </c:pt>
                <c:pt idx="38">
                  <c:v>0.41402499999999998</c:v>
                </c:pt>
                <c:pt idx="39">
                  <c:v>0.40895900000000002</c:v>
                </c:pt>
                <c:pt idx="40">
                  <c:v>0.40345599999999998</c:v>
                </c:pt>
              </c:numCache>
            </c:numRef>
          </c:val>
        </c:ser>
        <c:ser>
          <c:idx val="2"/>
          <c:order val="3"/>
          <c:tx>
            <c:strRef>
              <c:f>Sheet1!$E$1</c:f>
              <c:strCache>
                <c:ptCount val="1"/>
                <c:pt idx="0">
                  <c:v>electricity</c:v>
                </c:pt>
              </c:strCache>
            </c:strRef>
          </c:tx>
          <c:spPr>
            <a:solidFill>
              <a:schemeClr val="accent4"/>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2.6315000000000002E-2</c:v>
                </c:pt>
                <c:pt idx="1">
                  <c:v>2.6176999999999999E-2</c:v>
                </c:pt>
                <c:pt idx="2">
                  <c:v>2.4976000000000002E-2</c:v>
                </c:pt>
                <c:pt idx="3">
                  <c:v>2.6016999999999998E-2</c:v>
                </c:pt>
                <c:pt idx="4">
                  <c:v>2.6468999999999999E-2</c:v>
                </c:pt>
                <c:pt idx="5">
                  <c:v>2.6055999999999999E-2</c:v>
                </c:pt>
                <c:pt idx="6">
                  <c:v>2.5579000000000001E-2</c:v>
                </c:pt>
                <c:pt idx="7">
                  <c:v>2.5666999999999999E-2</c:v>
                </c:pt>
                <c:pt idx="8">
                  <c:v>2.6401000000000001E-2</c:v>
                </c:pt>
                <c:pt idx="9">
                  <c:v>4.7805E-2</c:v>
                </c:pt>
                <c:pt idx="10">
                  <c:v>5.5243E-2</c:v>
                </c:pt>
                <c:pt idx="11">
                  <c:v>6.4379000000000006E-2</c:v>
                </c:pt>
                <c:pt idx="12">
                  <c:v>7.3307999999999998E-2</c:v>
                </c:pt>
                <c:pt idx="13">
                  <c:v>8.1805000000000003E-2</c:v>
                </c:pt>
                <c:pt idx="14">
                  <c:v>9.0440000000000006E-2</c:v>
                </c:pt>
                <c:pt idx="15">
                  <c:v>9.9474000000000007E-2</c:v>
                </c:pt>
                <c:pt idx="16">
                  <c:v>0.108996</c:v>
                </c:pt>
                <c:pt idx="17">
                  <c:v>0.118685</c:v>
                </c:pt>
                <c:pt idx="18">
                  <c:v>0.12867300000000001</c:v>
                </c:pt>
                <c:pt idx="19">
                  <c:v>0.13913200000000001</c:v>
                </c:pt>
                <c:pt idx="20">
                  <c:v>0.15046000000000001</c:v>
                </c:pt>
                <c:pt idx="21">
                  <c:v>0.162832</c:v>
                </c:pt>
                <c:pt idx="22">
                  <c:v>0.17617099999999999</c:v>
                </c:pt>
                <c:pt idx="23">
                  <c:v>0.19109000000000001</c:v>
                </c:pt>
                <c:pt idx="24">
                  <c:v>0.20579500000000001</c:v>
                </c:pt>
                <c:pt idx="25">
                  <c:v>0.21928900000000001</c:v>
                </c:pt>
                <c:pt idx="26">
                  <c:v>0.23359199999999999</c:v>
                </c:pt>
                <c:pt idx="27">
                  <c:v>0.24820600000000001</c:v>
                </c:pt>
                <c:pt idx="28">
                  <c:v>0.26302900000000001</c:v>
                </c:pt>
                <c:pt idx="29">
                  <c:v>0.27813599999999999</c:v>
                </c:pt>
                <c:pt idx="30">
                  <c:v>0.29350199999999999</c:v>
                </c:pt>
                <c:pt idx="31">
                  <c:v>0.30863699999999999</c:v>
                </c:pt>
                <c:pt idx="32">
                  <c:v>0.32377499999999998</c:v>
                </c:pt>
                <c:pt idx="33">
                  <c:v>0.339061</c:v>
                </c:pt>
                <c:pt idx="34">
                  <c:v>0.35414600000000002</c:v>
                </c:pt>
                <c:pt idx="35">
                  <c:v>0.36897000000000002</c:v>
                </c:pt>
                <c:pt idx="36">
                  <c:v>0.383741</c:v>
                </c:pt>
                <c:pt idx="37">
                  <c:v>0.39883099999999999</c:v>
                </c:pt>
                <c:pt idx="38">
                  <c:v>0.413715</c:v>
                </c:pt>
                <c:pt idx="39">
                  <c:v>0.42871700000000001</c:v>
                </c:pt>
                <c:pt idx="40">
                  <c:v>0.44380399999999998</c:v>
                </c:pt>
              </c:numCache>
            </c:numRef>
          </c:val>
        </c:ser>
        <c:ser>
          <c:idx val="5"/>
          <c:order val="4"/>
          <c:tx>
            <c:strRef>
              <c:f>Sheet1!$F$1</c:f>
              <c:strCache>
                <c:ptCount val="1"/>
                <c:pt idx="0">
                  <c:v>compressed and liquid natural gas</c:v>
                </c:pt>
              </c:strCache>
            </c:strRef>
          </c:tx>
          <c:spPr>
            <a:solidFill>
              <a:schemeClr val="accent1"/>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3.1380999999999999E-2</c:v>
                </c:pt>
                <c:pt idx="1">
                  <c:v>3.2888000000000001E-2</c:v>
                </c:pt>
                <c:pt idx="2">
                  <c:v>3.2509000000000003E-2</c:v>
                </c:pt>
                <c:pt idx="3">
                  <c:v>4.5654E-2</c:v>
                </c:pt>
                <c:pt idx="4">
                  <c:v>5.6987999999999997E-2</c:v>
                </c:pt>
                <c:pt idx="5">
                  <c:v>6.5291000000000002E-2</c:v>
                </c:pt>
                <c:pt idx="6">
                  <c:v>7.3311000000000001E-2</c:v>
                </c:pt>
                <c:pt idx="7">
                  <c:v>8.0229999999999996E-2</c:v>
                </c:pt>
                <c:pt idx="8">
                  <c:v>9.1675000000000006E-2</c:v>
                </c:pt>
                <c:pt idx="9">
                  <c:v>0.101006</c:v>
                </c:pt>
                <c:pt idx="10">
                  <c:v>0.10614</c:v>
                </c:pt>
                <c:pt idx="11">
                  <c:v>0.13657900000000001</c:v>
                </c:pt>
                <c:pt idx="12">
                  <c:v>0.13953299999999999</c:v>
                </c:pt>
                <c:pt idx="13">
                  <c:v>0.132661</c:v>
                </c:pt>
                <c:pt idx="14">
                  <c:v>0.13803399999999999</c:v>
                </c:pt>
                <c:pt idx="15">
                  <c:v>0.140787</c:v>
                </c:pt>
                <c:pt idx="16">
                  <c:v>0.14743700000000001</c:v>
                </c:pt>
                <c:pt idx="17">
                  <c:v>0.15482799999999999</c:v>
                </c:pt>
                <c:pt idx="18">
                  <c:v>0.16808999999999999</c:v>
                </c:pt>
                <c:pt idx="19">
                  <c:v>0.18084</c:v>
                </c:pt>
                <c:pt idx="20">
                  <c:v>0.179845</c:v>
                </c:pt>
                <c:pt idx="21">
                  <c:v>0.19284999999999999</c:v>
                </c:pt>
                <c:pt idx="22">
                  <c:v>0.20496500000000001</c:v>
                </c:pt>
                <c:pt idx="23">
                  <c:v>0.21729200000000001</c:v>
                </c:pt>
                <c:pt idx="24">
                  <c:v>0.229017</c:v>
                </c:pt>
                <c:pt idx="25">
                  <c:v>0.243087</c:v>
                </c:pt>
                <c:pt idx="26">
                  <c:v>0.26397999999999999</c:v>
                </c:pt>
                <c:pt idx="27">
                  <c:v>0.27743600000000002</c:v>
                </c:pt>
                <c:pt idx="28">
                  <c:v>0.29349900000000001</c:v>
                </c:pt>
                <c:pt idx="29">
                  <c:v>0.309641</c:v>
                </c:pt>
                <c:pt idx="30">
                  <c:v>0.32775199999999999</c:v>
                </c:pt>
                <c:pt idx="31">
                  <c:v>0.34270499999999998</c:v>
                </c:pt>
                <c:pt idx="32">
                  <c:v>0.36574000000000001</c:v>
                </c:pt>
                <c:pt idx="33">
                  <c:v>0.38389600000000002</c:v>
                </c:pt>
                <c:pt idx="34">
                  <c:v>0.40554200000000001</c:v>
                </c:pt>
                <c:pt idx="35">
                  <c:v>0.42024699999999998</c:v>
                </c:pt>
                <c:pt idx="36">
                  <c:v>0.44470199999999999</c:v>
                </c:pt>
                <c:pt idx="37">
                  <c:v>0.46324799999999999</c:v>
                </c:pt>
                <c:pt idx="38">
                  <c:v>0.48414200000000002</c:v>
                </c:pt>
                <c:pt idx="39">
                  <c:v>0.50651100000000004</c:v>
                </c:pt>
                <c:pt idx="40">
                  <c:v>0.53004099999999998</c:v>
                </c:pt>
              </c:numCache>
            </c:numRef>
          </c:val>
        </c:ser>
        <c:ser>
          <c:idx val="6"/>
          <c:order val="5"/>
          <c:tx>
            <c:strRef>
              <c:f>Sheet1!$G$1</c:f>
              <c:strCache>
                <c:ptCount val="1"/>
                <c:pt idx="0">
                  <c:v>hydrogen</c:v>
                </c:pt>
              </c:strCache>
            </c:strRef>
          </c:tx>
          <c:spPr>
            <a:solidFill>
              <a:schemeClr val="accent1">
                <a:lumMod val="60000"/>
              </a:schemeClr>
            </a:solidFill>
            <a:ln w="25400">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Sheet1!$G$2:$G$42</c:f>
              <c:numCache>
                <c:formatCode>General</c:formatCode>
                <c:ptCount val="41"/>
                <c:pt idx="0">
                  <c:v>1.1E-5</c:v>
                </c:pt>
                <c:pt idx="1">
                  <c:v>1.5999999999999999E-5</c:v>
                </c:pt>
                <c:pt idx="2">
                  <c:v>1.5E-5</c:v>
                </c:pt>
                <c:pt idx="3">
                  <c:v>2.0000000000000002E-5</c:v>
                </c:pt>
                <c:pt idx="4">
                  <c:v>1.9000000000000001E-5</c:v>
                </c:pt>
                <c:pt idx="5">
                  <c:v>2.5999999999999998E-5</c:v>
                </c:pt>
                <c:pt idx="6">
                  <c:v>7.2999999999999999E-5</c:v>
                </c:pt>
                <c:pt idx="7">
                  <c:v>1.5200000000000001E-4</c:v>
                </c:pt>
                <c:pt idx="8">
                  <c:v>2.13E-4</c:v>
                </c:pt>
                <c:pt idx="9">
                  <c:v>2.8600000000000001E-4</c:v>
                </c:pt>
                <c:pt idx="10">
                  <c:v>4.1100000000000002E-4</c:v>
                </c:pt>
                <c:pt idx="11">
                  <c:v>5.0299999999999997E-4</c:v>
                </c:pt>
                <c:pt idx="12">
                  <c:v>5.9400000000000002E-4</c:v>
                </c:pt>
                <c:pt idx="13">
                  <c:v>6.8199999999999999E-4</c:v>
                </c:pt>
                <c:pt idx="14">
                  <c:v>7.6900000000000004E-4</c:v>
                </c:pt>
                <c:pt idx="15">
                  <c:v>8.5499999999999997E-4</c:v>
                </c:pt>
                <c:pt idx="16">
                  <c:v>9.4300000000000004E-4</c:v>
                </c:pt>
                <c:pt idx="17">
                  <c:v>1.031E-3</c:v>
                </c:pt>
                <c:pt idx="18">
                  <c:v>1.122E-3</c:v>
                </c:pt>
                <c:pt idx="19">
                  <c:v>1.214E-3</c:v>
                </c:pt>
                <c:pt idx="20">
                  <c:v>1.3090000000000001E-3</c:v>
                </c:pt>
                <c:pt idx="21">
                  <c:v>1.405E-3</c:v>
                </c:pt>
                <c:pt idx="22">
                  <c:v>1.5020000000000001E-3</c:v>
                </c:pt>
                <c:pt idx="23">
                  <c:v>1.601E-3</c:v>
                </c:pt>
                <c:pt idx="24">
                  <c:v>1.7060000000000001E-3</c:v>
                </c:pt>
                <c:pt idx="25">
                  <c:v>1.8159999999999999E-3</c:v>
                </c:pt>
                <c:pt idx="26">
                  <c:v>1.9289999999999999E-3</c:v>
                </c:pt>
                <c:pt idx="27">
                  <c:v>2.049E-3</c:v>
                </c:pt>
                <c:pt idx="28">
                  <c:v>2.176E-3</c:v>
                </c:pt>
                <c:pt idx="29">
                  <c:v>2.307E-3</c:v>
                </c:pt>
                <c:pt idx="30">
                  <c:v>2.447E-3</c:v>
                </c:pt>
                <c:pt idx="31">
                  <c:v>2.6020000000000001E-3</c:v>
                </c:pt>
                <c:pt idx="32">
                  <c:v>2.758E-3</c:v>
                </c:pt>
                <c:pt idx="33">
                  <c:v>2.9199999999999999E-3</c:v>
                </c:pt>
                <c:pt idx="34">
                  <c:v>3.0820000000000001E-3</c:v>
                </c:pt>
                <c:pt idx="35">
                  <c:v>3.248E-3</c:v>
                </c:pt>
                <c:pt idx="36">
                  <c:v>3.4199999999999999E-3</c:v>
                </c:pt>
                <c:pt idx="37">
                  <c:v>3.5980000000000001E-3</c:v>
                </c:pt>
                <c:pt idx="38">
                  <c:v>3.7829999999999999E-3</c:v>
                </c:pt>
                <c:pt idx="39">
                  <c:v>3.9769999999999996E-3</c:v>
                </c:pt>
                <c:pt idx="40">
                  <c:v>4.1770000000000002E-3</c:v>
                </c:pt>
              </c:numCache>
            </c:numRef>
          </c:val>
        </c:ser>
        <c:ser>
          <c:idx val="4"/>
          <c:order val="6"/>
          <c:tx>
            <c:strRef>
              <c:f>Sheet1!$H$1</c:f>
              <c:strCache>
                <c:ptCount val="1"/>
                <c:pt idx="0">
                  <c:v>propane</c:v>
                </c:pt>
              </c:strCache>
            </c:strRef>
          </c:tx>
          <c:spPr>
            <a:solidFill>
              <a:schemeClr val="accent5"/>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Sheet1!$H$2:$H$42</c:f>
              <c:numCache>
                <c:formatCode>General</c:formatCode>
                <c:ptCount val="41"/>
                <c:pt idx="0">
                  <c:v>7.4520000000000003E-3</c:v>
                </c:pt>
                <c:pt idx="1">
                  <c:v>1.0008E-2</c:v>
                </c:pt>
                <c:pt idx="2">
                  <c:v>7.1209999999999997E-3</c:v>
                </c:pt>
                <c:pt idx="3">
                  <c:v>6.9220000000000002E-3</c:v>
                </c:pt>
                <c:pt idx="4">
                  <c:v>7.1539999999999998E-3</c:v>
                </c:pt>
                <c:pt idx="5">
                  <c:v>6.5760000000000002E-3</c:v>
                </c:pt>
                <c:pt idx="6">
                  <c:v>7.1050000000000002E-3</c:v>
                </c:pt>
                <c:pt idx="7">
                  <c:v>7.1469999999999997E-3</c:v>
                </c:pt>
                <c:pt idx="8">
                  <c:v>7.6959999999999997E-3</c:v>
                </c:pt>
                <c:pt idx="9">
                  <c:v>7.6569999999999997E-3</c:v>
                </c:pt>
                <c:pt idx="10">
                  <c:v>7.7390000000000002E-3</c:v>
                </c:pt>
                <c:pt idx="11">
                  <c:v>7.6299999999999996E-3</c:v>
                </c:pt>
                <c:pt idx="12">
                  <c:v>7.5249999999999996E-3</c:v>
                </c:pt>
                <c:pt idx="13">
                  <c:v>7.4460000000000004E-3</c:v>
                </c:pt>
                <c:pt idx="14">
                  <c:v>7.3429999999999997E-3</c:v>
                </c:pt>
                <c:pt idx="15">
                  <c:v>7.273E-3</c:v>
                </c:pt>
                <c:pt idx="16">
                  <c:v>7.2009999999999999E-3</c:v>
                </c:pt>
                <c:pt idx="17">
                  <c:v>7.175E-3</c:v>
                </c:pt>
                <c:pt idx="18">
                  <c:v>7.1669999999999998E-3</c:v>
                </c:pt>
                <c:pt idx="19">
                  <c:v>7.1789999999999996E-3</c:v>
                </c:pt>
                <c:pt idx="20">
                  <c:v>7.2139999999999999E-3</c:v>
                </c:pt>
                <c:pt idx="21">
                  <c:v>7.228E-3</c:v>
                </c:pt>
                <c:pt idx="22">
                  <c:v>7.2740000000000001E-3</c:v>
                </c:pt>
                <c:pt idx="23">
                  <c:v>7.3470000000000002E-3</c:v>
                </c:pt>
                <c:pt idx="24">
                  <c:v>7.4570000000000001E-3</c:v>
                </c:pt>
                <c:pt idx="25">
                  <c:v>7.5680000000000001E-3</c:v>
                </c:pt>
                <c:pt idx="26">
                  <c:v>7.6959999999999997E-3</c:v>
                </c:pt>
                <c:pt idx="27">
                  <c:v>7.8320000000000004E-3</c:v>
                </c:pt>
                <c:pt idx="28">
                  <c:v>7.9939999999999994E-3</c:v>
                </c:pt>
                <c:pt idx="29">
                  <c:v>8.1700000000000002E-3</c:v>
                </c:pt>
                <c:pt idx="30">
                  <c:v>8.3599999999999994E-3</c:v>
                </c:pt>
                <c:pt idx="31">
                  <c:v>8.5780000000000006E-3</c:v>
                </c:pt>
                <c:pt idx="32">
                  <c:v>8.8109999999999994E-3</c:v>
                </c:pt>
                <c:pt idx="33">
                  <c:v>9.0539999999999995E-3</c:v>
                </c:pt>
                <c:pt idx="34">
                  <c:v>9.3089999999999996E-3</c:v>
                </c:pt>
                <c:pt idx="35">
                  <c:v>9.5809999999999992E-3</c:v>
                </c:pt>
                <c:pt idx="36">
                  <c:v>9.8589999999999997E-3</c:v>
                </c:pt>
                <c:pt idx="37">
                  <c:v>1.0165E-2</c:v>
                </c:pt>
                <c:pt idx="38">
                  <c:v>1.0477999999999999E-2</c:v>
                </c:pt>
                <c:pt idx="39">
                  <c:v>1.0805E-2</c:v>
                </c:pt>
                <c:pt idx="40">
                  <c:v>1.1143E-2</c:v>
                </c:pt>
              </c:numCache>
            </c:numRef>
          </c:val>
        </c:ser>
        <c:dLbls>
          <c:showLegendKey val="0"/>
          <c:showVal val="0"/>
          <c:showCatName val="0"/>
          <c:showSerName val="0"/>
          <c:showPercent val="0"/>
          <c:showBubbleSize val="0"/>
        </c:dLbls>
        <c:axId val="58540544"/>
        <c:axId val="58539456"/>
      </c:areaChart>
      <c:catAx>
        <c:axId val="5854054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9456"/>
        <c:crosses val="autoZero"/>
        <c:auto val="1"/>
        <c:lblAlgn val="ctr"/>
        <c:lblOffset val="100"/>
        <c:tickLblSkip val="10"/>
        <c:tickMarkSkip val="10"/>
        <c:noMultiLvlLbl val="0"/>
      </c:catAx>
      <c:valAx>
        <c:axId val="585394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0544"/>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257217847769035E-2"/>
          <c:y val="0.19421879752520466"/>
          <c:w val="0.62771236761350935"/>
          <c:h val="0.72399142469959066"/>
        </c:manualLayout>
      </c:layout>
      <c:areaChart>
        <c:grouping val="stacked"/>
        <c:varyColors val="0"/>
        <c:ser>
          <c:idx val="4"/>
          <c:order val="0"/>
          <c:tx>
            <c:strRef>
              <c:f>Sheet1!$B$1</c:f>
              <c:strCache>
                <c:ptCount val="1"/>
                <c:pt idx="0">
                  <c:v>other</c:v>
                </c:pt>
              </c:strCache>
            </c:strRef>
          </c:tx>
          <c:spPr>
            <a:solidFill>
              <a:schemeClr val="tx1">
                <a:lumMod val="50000"/>
                <a:lumOff val="50000"/>
              </a:schemeClr>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1.8443520000000031</c:v>
                </c:pt>
                <c:pt idx="1">
                  <c:v>1.7346440000000041</c:v>
                </c:pt>
                <c:pt idx="2">
                  <c:v>1.6076309999999998</c:v>
                </c:pt>
                <c:pt idx="3">
                  <c:v>1.4919149999999992</c:v>
                </c:pt>
                <c:pt idx="4">
                  <c:v>1.4600889999999989</c:v>
                </c:pt>
                <c:pt idx="5">
                  <c:v>1.478921999999999</c:v>
                </c:pt>
                <c:pt idx="6">
                  <c:v>1.6310210000000001</c:v>
                </c:pt>
                <c:pt idx="7">
                  <c:v>1.6564580000000011</c:v>
                </c:pt>
                <c:pt idx="8">
                  <c:v>1.6593379999999982</c:v>
                </c:pt>
                <c:pt idx="9">
                  <c:v>1.5854480000000029</c:v>
                </c:pt>
                <c:pt idx="10">
                  <c:v>1.548062999999996</c:v>
                </c:pt>
                <c:pt idx="11">
                  <c:v>1.6461439999999981</c:v>
                </c:pt>
                <c:pt idx="12">
                  <c:v>1.5748479999999971</c:v>
                </c:pt>
                <c:pt idx="13">
                  <c:v>1.7030899999999991</c:v>
                </c:pt>
                <c:pt idx="14">
                  <c:v>1.740603000000001</c:v>
                </c:pt>
                <c:pt idx="15">
                  <c:v>1.7692089999999969</c:v>
                </c:pt>
                <c:pt idx="16">
                  <c:v>1.7642549999999999</c:v>
                </c:pt>
                <c:pt idx="17">
                  <c:v>1.769280999999999</c:v>
                </c:pt>
                <c:pt idx="18">
                  <c:v>1.754627999999999</c:v>
                </c:pt>
                <c:pt idx="19">
                  <c:v>1.7828890000000011</c:v>
                </c:pt>
                <c:pt idx="20">
                  <c:v>1.8407630000000019</c:v>
                </c:pt>
                <c:pt idx="21">
                  <c:v>1.871418</c:v>
                </c:pt>
                <c:pt idx="22">
                  <c:v>1.9051699999999978</c:v>
                </c:pt>
                <c:pt idx="23">
                  <c:v>1.9390529999999999</c:v>
                </c:pt>
                <c:pt idx="24">
                  <c:v>1.9783640000000011</c:v>
                </c:pt>
                <c:pt idx="25">
                  <c:v>2.0098420000000021</c:v>
                </c:pt>
                <c:pt idx="26">
                  <c:v>2.0168840000000032</c:v>
                </c:pt>
                <c:pt idx="27">
                  <c:v>2.0563909999999979</c:v>
                </c:pt>
                <c:pt idx="28">
                  <c:v>2.0859300000000012</c:v>
                </c:pt>
                <c:pt idx="29">
                  <c:v>2.1244799999999979</c:v>
                </c:pt>
                <c:pt idx="30">
                  <c:v>2.159518000000002</c:v>
                </c:pt>
                <c:pt idx="31">
                  <c:v>2.211164000000001</c:v>
                </c:pt>
                <c:pt idx="32">
                  <c:v>2.2432230000000022</c:v>
                </c:pt>
                <c:pt idx="33">
                  <c:v>2.2864089999999999</c:v>
                </c:pt>
                <c:pt idx="34">
                  <c:v>2.3203649999999989</c:v>
                </c:pt>
                <c:pt idx="35">
                  <c:v>2.3775889999999982</c:v>
                </c:pt>
                <c:pt idx="36">
                  <c:v>2.4085099999999997</c:v>
                </c:pt>
                <c:pt idx="37">
                  <c:v>2.453097999999998</c:v>
                </c:pt>
                <c:pt idx="38">
                  <c:v>2.5037600000000002</c:v>
                </c:pt>
                <c:pt idx="39">
                  <c:v>2.5505969999999989</c:v>
                </c:pt>
                <c:pt idx="40">
                  <c:v>2.600199999999997</c:v>
                </c:pt>
              </c:numCache>
            </c:numRef>
          </c:val>
          <c:extLst/>
        </c:ser>
        <c:ser>
          <c:idx val="2"/>
          <c:order val="1"/>
          <c:tx>
            <c:strRef>
              <c:f>Sheet1!$C$1</c:f>
              <c:strCache>
                <c:ptCount val="1"/>
                <c:pt idx="0">
                  <c:v>electricity</c:v>
                </c:pt>
              </c:strCache>
            </c:strRef>
          </c:tx>
          <c:spPr>
            <a:solidFill>
              <a:schemeClr val="accent5"/>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2.3879999999999998E-2</c:v>
                </c:pt>
                <c:pt idx="1">
                  <c:v>2.4469999999999999E-2</c:v>
                </c:pt>
                <c:pt idx="2">
                  <c:v>2.5014000000000002E-2</c:v>
                </c:pt>
                <c:pt idx="3">
                  <c:v>2.6868E-2</c:v>
                </c:pt>
                <c:pt idx="4">
                  <c:v>2.8291E-2</c:v>
                </c:pt>
                <c:pt idx="5">
                  <c:v>2.9569000000000002E-2</c:v>
                </c:pt>
                <c:pt idx="6">
                  <c:v>3.0786000000000001E-2</c:v>
                </c:pt>
                <c:pt idx="7">
                  <c:v>3.3777000000000001E-2</c:v>
                </c:pt>
                <c:pt idx="8">
                  <c:v>3.9883000000000002E-2</c:v>
                </c:pt>
                <c:pt idx="9">
                  <c:v>4.7805E-2</c:v>
                </c:pt>
                <c:pt idx="10">
                  <c:v>5.5243E-2</c:v>
                </c:pt>
                <c:pt idx="11">
                  <c:v>6.4379000000000006E-2</c:v>
                </c:pt>
                <c:pt idx="12">
                  <c:v>7.3307999999999998E-2</c:v>
                </c:pt>
                <c:pt idx="13">
                  <c:v>8.1805000000000003E-2</c:v>
                </c:pt>
                <c:pt idx="14">
                  <c:v>9.0440000000000006E-2</c:v>
                </c:pt>
                <c:pt idx="15">
                  <c:v>9.9474000000000007E-2</c:v>
                </c:pt>
                <c:pt idx="16">
                  <c:v>0.108996</c:v>
                </c:pt>
                <c:pt idx="17">
                  <c:v>0.118685</c:v>
                </c:pt>
                <c:pt idx="18">
                  <c:v>0.12867300000000001</c:v>
                </c:pt>
                <c:pt idx="19">
                  <c:v>0.13913200000000001</c:v>
                </c:pt>
                <c:pt idx="20">
                  <c:v>0.15046000000000001</c:v>
                </c:pt>
                <c:pt idx="21">
                  <c:v>0.162832</c:v>
                </c:pt>
                <c:pt idx="22">
                  <c:v>0.17617099999999999</c:v>
                </c:pt>
                <c:pt idx="23">
                  <c:v>0.19109000000000001</c:v>
                </c:pt>
                <c:pt idx="24">
                  <c:v>0.20579500000000001</c:v>
                </c:pt>
                <c:pt idx="25">
                  <c:v>0.21928900000000001</c:v>
                </c:pt>
                <c:pt idx="26">
                  <c:v>0.23359199999999999</c:v>
                </c:pt>
                <c:pt idx="27">
                  <c:v>0.24820600000000001</c:v>
                </c:pt>
                <c:pt idx="28">
                  <c:v>0.26302900000000001</c:v>
                </c:pt>
                <c:pt idx="29">
                  <c:v>0.27813599999999999</c:v>
                </c:pt>
                <c:pt idx="30">
                  <c:v>0.29350199999999999</c:v>
                </c:pt>
                <c:pt idx="31">
                  <c:v>0.30863699999999999</c:v>
                </c:pt>
                <c:pt idx="32">
                  <c:v>0.32377499999999998</c:v>
                </c:pt>
                <c:pt idx="33">
                  <c:v>0.339061</c:v>
                </c:pt>
                <c:pt idx="34">
                  <c:v>0.35414600000000002</c:v>
                </c:pt>
                <c:pt idx="35">
                  <c:v>0.36897000000000002</c:v>
                </c:pt>
                <c:pt idx="36">
                  <c:v>0.383741</c:v>
                </c:pt>
                <c:pt idx="37">
                  <c:v>0.39883099999999999</c:v>
                </c:pt>
                <c:pt idx="38">
                  <c:v>0.413715</c:v>
                </c:pt>
                <c:pt idx="39">
                  <c:v>0.42871700000000001</c:v>
                </c:pt>
                <c:pt idx="40">
                  <c:v>0.44380399999999998</c:v>
                </c:pt>
              </c:numCache>
            </c:numRef>
          </c:val>
          <c:extLst/>
        </c:ser>
        <c:ser>
          <c:idx val="1"/>
          <c:order val="2"/>
          <c:tx>
            <c:strRef>
              <c:f>Sheet1!$D$1</c:f>
              <c:strCache>
                <c:ptCount val="1"/>
                <c:pt idx="0">
                  <c:v>jet fuel</c:v>
                </c:pt>
              </c:strCache>
            </c:strRef>
          </c:tx>
          <c:spPr>
            <a:solidFill>
              <a:schemeClr val="accent4"/>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2.8948520000000002</c:v>
                </c:pt>
                <c:pt idx="1">
                  <c:v>2.9010310000000001</c:v>
                </c:pt>
                <c:pt idx="2">
                  <c:v>2.7970999999999999</c:v>
                </c:pt>
                <c:pt idx="3">
                  <c:v>2.7038690000000001</c:v>
                </c:pt>
                <c:pt idx="4">
                  <c:v>2.6760570000000001</c:v>
                </c:pt>
                <c:pt idx="5">
                  <c:v>2.7698420000000001</c:v>
                </c:pt>
                <c:pt idx="6">
                  <c:v>2.7974410000000001</c:v>
                </c:pt>
                <c:pt idx="7">
                  <c:v>2.9618329999999999</c:v>
                </c:pt>
                <c:pt idx="8">
                  <c:v>2.970475</c:v>
                </c:pt>
                <c:pt idx="9">
                  <c:v>3.0017849999999999</c:v>
                </c:pt>
                <c:pt idx="10">
                  <c:v>3.0322089999999999</c:v>
                </c:pt>
                <c:pt idx="11">
                  <c:v>3.0549230000000001</c:v>
                </c:pt>
                <c:pt idx="12">
                  <c:v>3.0705290000000001</c:v>
                </c:pt>
                <c:pt idx="13">
                  <c:v>3.0735000000000001</c:v>
                </c:pt>
                <c:pt idx="14">
                  <c:v>3.0894569999999999</c:v>
                </c:pt>
                <c:pt idx="15">
                  <c:v>3.115656</c:v>
                </c:pt>
                <c:pt idx="16">
                  <c:v>3.140997</c:v>
                </c:pt>
                <c:pt idx="17">
                  <c:v>3.1677960000000001</c:v>
                </c:pt>
                <c:pt idx="18">
                  <c:v>3.1978270000000002</c:v>
                </c:pt>
                <c:pt idx="19">
                  <c:v>3.2270089999999998</c:v>
                </c:pt>
                <c:pt idx="20">
                  <c:v>3.2568839999999999</c:v>
                </c:pt>
                <c:pt idx="21">
                  <c:v>3.2862969999999998</c:v>
                </c:pt>
                <c:pt idx="22">
                  <c:v>3.317091</c:v>
                </c:pt>
                <c:pt idx="23">
                  <c:v>3.3468369999999998</c:v>
                </c:pt>
                <c:pt idx="24">
                  <c:v>3.376274</c:v>
                </c:pt>
                <c:pt idx="25">
                  <c:v>3.4040569999999999</c:v>
                </c:pt>
                <c:pt idx="26">
                  <c:v>3.431457</c:v>
                </c:pt>
                <c:pt idx="27">
                  <c:v>3.4597030000000002</c:v>
                </c:pt>
                <c:pt idx="28">
                  <c:v>3.4871859999999999</c:v>
                </c:pt>
                <c:pt idx="29">
                  <c:v>3.5154260000000002</c:v>
                </c:pt>
                <c:pt idx="30">
                  <c:v>3.5459299999999998</c:v>
                </c:pt>
                <c:pt idx="31">
                  <c:v>3.5771700000000002</c:v>
                </c:pt>
                <c:pt idx="32">
                  <c:v>3.6086580000000001</c:v>
                </c:pt>
                <c:pt idx="33">
                  <c:v>3.642388</c:v>
                </c:pt>
                <c:pt idx="34">
                  <c:v>3.6775769999999999</c:v>
                </c:pt>
                <c:pt idx="35">
                  <c:v>3.7147410000000001</c:v>
                </c:pt>
                <c:pt idx="36">
                  <c:v>3.7531500000000002</c:v>
                </c:pt>
                <c:pt idx="37">
                  <c:v>3.7933520000000001</c:v>
                </c:pt>
                <c:pt idx="38">
                  <c:v>3.834187</c:v>
                </c:pt>
                <c:pt idx="39">
                  <c:v>3.8755649999999999</c:v>
                </c:pt>
                <c:pt idx="40">
                  <c:v>3.9176350000000002</c:v>
                </c:pt>
              </c:numCache>
            </c:numRef>
          </c:val>
          <c:extLst/>
        </c:ser>
        <c:ser>
          <c:idx val="0"/>
          <c:order val="3"/>
          <c:tx>
            <c:strRef>
              <c:f>Sheet1!$E$1</c:f>
              <c:strCache>
                <c:ptCount val="1"/>
                <c:pt idx="0">
                  <c:v>distillate fuel oil</c:v>
                </c:pt>
              </c:strCache>
            </c:strRef>
          </c:tx>
          <c:spPr>
            <a:solidFill>
              <a:schemeClr val="accent2"/>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Sheet1!$E$2:$E$42</c:f>
              <c:numCache>
                <c:formatCode>General</c:formatCode>
                <c:ptCount val="41"/>
                <c:pt idx="0">
                  <c:v>5.826022</c:v>
                </c:pt>
                <c:pt idx="1">
                  <c:v>5.999682</c:v>
                </c:pt>
                <c:pt idx="2">
                  <c:v>5.7383040000000003</c:v>
                </c:pt>
                <c:pt idx="3">
                  <c:v>5.8983600000000003</c:v>
                </c:pt>
                <c:pt idx="4">
                  <c:v>6.1586559999999997</c:v>
                </c:pt>
                <c:pt idx="5">
                  <c:v>6.2550359999999996</c:v>
                </c:pt>
                <c:pt idx="6">
                  <c:v>6.2022329999999997</c:v>
                </c:pt>
                <c:pt idx="7">
                  <c:v>6.2528579999999998</c:v>
                </c:pt>
                <c:pt idx="8">
                  <c:v>6.853542</c:v>
                </c:pt>
                <c:pt idx="9">
                  <c:v>6.9962369999999998</c:v>
                </c:pt>
                <c:pt idx="10">
                  <c:v>7.0888609999999996</c:v>
                </c:pt>
                <c:pt idx="11">
                  <c:v>6.9081609999999998</c:v>
                </c:pt>
                <c:pt idx="12">
                  <c:v>6.8327850000000003</c:v>
                </c:pt>
                <c:pt idx="13">
                  <c:v>6.7560750000000001</c:v>
                </c:pt>
                <c:pt idx="14">
                  <c:v>6.7362599999999997</c:v>
                </c:pt>
                <c:pt idx="15">
                  <c:v>6.7018279999999999</c:v>
                </c:pt>
                <c:pt idx="16">
                  <c:v>6.6979639999999998</c:v>
                </c:pt>
                <c:pt idx="17">
                  <c:v>6.6567720000000001</c:v>
                </c:pt>
                <c:pt idx="18">
                  <c:v>6.6392879999999996</c:v>
                </c:pt>
                <c:pt idx="19">
                  <c:v>6.5910630000000001</c:v>
                </c:pt>
                <c:pt idx="20">
                  <c:v>6.5213679999999998</c:v>
                </c:pt>
                <c:pt idx="21">
                  <c:v>6.4797359999999999</c:v>
                </c:pt>
                <c:pt idx="22">
                  <c:v>6.4365930000000002</c:v>
                </c:pt>
                <c:pt idx="23">
                  <c:v>6.399851</c:v>
                </c:pt>
                <c:pt idx="24">
                  <c:v>6.3771149999999999</c:v>
                </c:pt>
                <c:pt idx="25">
                  <c:v>6.3554459999999997</c:v>
                </c:pt>
                <c:pt idx="26">
                  <c:v>6.350422</c:v>
                </c:pt>
                <c:pt idx="27">
                  <c:v>6.3259910000000001</c:v>
                </c:pt>
                <c:pt idx="28">
                  <c:v>6.3119680000000002</c:v>
                </c:pt>
                <c:pt idx="29">
                  <c:v>6.294435</c:v>
                </c:pt>
                <c:pt idx="30">
                  <c:v>6.2967620000000002</c:v>
                </c:pt>
                <c:pt idx="31">
                  <c:v>6.2925639999999996</c:v>
                </c:pt>
                <c:pt idx="32">
                  <c:v>6.3038530000000002</c:v>
                </c:pt>
                <c:pt idx="33">
                  <c:v>6.3155849999999996</c:v>
                </c:pt>
                <c:pt idx="34">
                  <c:v>6.3371940000000002</c:v>
                </c:pt>
                <c:pt idx="35">
                  <c:v>6.3453590000000002</c:v>
                </c:pt>
                <c:pt idx="36">
                  <c:v>6.3695570000000004</c:v>
                </c:pt>
                <c:pt idx="37">
                  <c:v>6.3869579999999999</c:v>
                </c:pt>
                <c:pt idx="38">
                  <c:v>6.398733</c:v>
                </c:pt>
                <c:pt idx="39">
                  <c:v>6.4123239999999999</c:v>
                </c:pt>
                <c:pt idx="40">
                  <c:v>6.417262</c:v>
                </c:pt>
              </c:numCache>
            </c:numRef>
          </c:val>
          <c:extLst/>
        </c:ser>
        <c:ser>
          <c:idx val="3"/>
          <c:order val="4"/>
          <c:tx>
            <c:strRef>
              <c:f>Sheet1!$F$1</c:f>
              <c:strCache>
                <c:ptCount val="1"/>
                <c:pt idx="0">
                  <c:v>motor gasoline</c:v>
                </c:pt>
              </c:strCache>
            </c:strRef>
          </c:tx>
          <c:spPr>
            <a:solidFill>
              <a:schemeClr val="accent6"/>
            </a:solidFill>
            <a:ln>
              <a:noFill/>
            </a:ln>
            <a:effectLst/>
          </c:spP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Sheet1!$F$2:$F$42</c:f>
              <c:numCache>
                <c:formatCode>General</c:formatCode>
                <c:ptCount val="41"/>
                <c:pt idx="0">
                  <c:v>16.333642999999999</c:v>
                </c:pt>
                <c:pt idx="1">
                  <c:v>15.893882</c:v>
                </c:pt>
                <c:pt idx="2">
                  <c:v>15.81155</c:v>
                </c:pt>
                <c:pt idx="3">
                  <c:v>16.040239</c:v>
                </c:pt>
                <c:pt idx="4">
                  <c:v>16.216384999999999</c:v>
                </c:pt>
                <c:pt idx="5">
                  <c:v>16.324116</c:v>
                </c:pt>
                <c:pt idx="6">
                  <c:v>16.612843000000002</c:v>
                </c:pt>
                <c:pt idx="7">
                  <c:v>16.589499</c:v>
                </c:pt>
                <c:pt idx="8">
                  <c:v>16.534578</c:v>
                </c:pt>
                <c:pt idx="9">
                  <c:v>16.566552999999999</c:v>
                </c:pt>
                <c:pt idx="10">
                  <c:v>16.510401000000002</c:v>
                </c:pt>
                <c:pt idx="11">
                  <c:v>16.376961000000001</c:v>
                </c:pt>
                <c:pt idx="12">
                  <c:v>16.151506000000001</c:v>
                </c:pt>
                <c:pt idx="13">
                  <c:v>15.835323000000001</c:v>
                </c:pt>
                <c:pt idx="14">
                  <c:v>15.502654</c:v>
                </c:pt>
                <c:pt idx="15">
                  <c:v>15.161937</c:v>
                </c:pt>
                <c:pt idx="16">
                  <c:v>14.898849</c:v>
                </c:pt>
                <c:pt idx="17">
                  <c:v>14.672598000000001</c:v>
                </c:pt>
                <c:pt idx="18">
                  <c:v>14.471711000000001</c:v>
                </c:pt>
                <c:pt idx="19">
                  <c:v>14.289826</c:v>
                </c:pt>
                <c:pt idx="20">
                  <c:v>14.136779000000001</c:v>
                </c:pt>
                <c:pt idx="21">
                  <c:v>14.004182999999999</c:v>
                </c:pt>
                <c:pt idx="22">
                  <c:v>13.867743000000001</c:v>
                </c:pt>
                <c:pt idx="23">
                  <c:v>13.741726</c:v>
                </c:pt>
                <c:pt idx="24">
                  <c:v>13.621185000000001</c:v>
                </c:pt>
                <c:pt idx="25">
                  <c:v>13.503328</c:v>
                </c:pt>
                <c:pt idx="26">
                  <c:v>13.411298</c:v>
                </c:pt>
                <c:pt idx="27">
                  <c:v>13.332824</c:v>
                </c:pt>
                <c:pt idx="28">
                  <c:v>13.267241</c:v>
                </c:pt>
                <c:pt idx="29">
                  <c:v>13.215769999999999</c:v>
                </c:pt>
                <c:pt idx="30">
                  <c:v>13.186832000000001</c:v>
                </c:pt>
                <c:pt idx="31">
                  <c:v>13.168426999999999</c:v>
                </c:pt>
                <c:pt idx="32">
                  <c:v>13.164875</c:v>
                </c:pt>
                <c:pt idx="33">
                  <c:v>13.173515</c:v>
                </c:pt>
                <c:pt idx="34">
                  <c:v>13.191133000000001</c:v>
                </c:pt>
                <c:pt idx="35">
                  <c:v>13.213620000000001</c:v>
                </c:pt>
                <c:pt idx="36">
                  <c:v>13.249370000000001</c:v>
                </c:pt>
                <c:pt idx="37">
                  <c:v>13.294803</c:v>
                </c:pt>
                <c:pt idx="38">
                  <c:v>13.344034000000001</c:v>
                </c:pt>
                <c:pt idx="39">
                  <c:v>13.399549</c:v>
                </c:pt>
                <c:pt idx="40">
                  <c:v>13.464057</c:v>
                </c:pt>
              </c:numCache>
            </c:numRef>
          </c:val>
          <c:extLst/>
        </c:ser>
        <c:dLbls>
          <c:showLegendKey val="0"/>
          <c:showVal val="0"/>
          <c:showCatName val="0"/>
          <c:showSerName val="0"/>
          <c:showPercent val="0"/>
          <c:showBubbleSize val="0"/>
        </c:dLbls>
        <c:axId val="1982333312"/>
        <c:axId val="1982342016"/>
      </c:areaChart>
      <c:catAx>
        <c:axId val="198233331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982342016"/>
        <c:crossesAt val="0"/>
        <c:auto val="1"/>
        <c:lblAlgn val="ctr"/>
        <c:lblOffset val="100"/>
        <c:tickLblSkip val="10"/>
        <c:tickMarkSkip val="10"/>
        <c:noMultiLvlLbl val="0"/>
      </c:catAx>
      <c:valAx>
        <c:axId val="19823420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0" spcFirstLastPara="1" vertOverflow="ellipsis" wrap="square" anchor="ctr" anchorCtr="1"/>
          <a:lstStyle/>
          <a:p>
            <a:pPr>
              <a:defRPr sz="1400" b="0" i="0" u="none" strike="noStrike" kern="1200" baseline="0">
                <a:solidFill>
                  <a:sysClr val="windowText" lastClr="000000"/>
                </a:solidFill>
                <a:latin typeface="+mn-lt"/>
                <a:ea typeface="+mn-ea"/>
                <a:cs typeface="+mn-cs"/>
              </a:defRPr>
            </a:pPr>
            <a:endParaRPr lang="en-US"/>
          </a:p>
        </c:txPr>
        <c:crossAx val="1982333312"/>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5281824146981626"/>
          <c:y val="0.17523966619743586"/>
          <c:w val="0.76408573928258972"/>
          <c:h val="0.75035036443690739"/>
        </c:manualLayout>
      </c:layout>
      <c:lineChart>
        <c:grouping val="standard"/>
        <c:varyColors val="0"/>
        <c:ser>
          <c:idx val="0"/>
          <c:order val="0"/>
          <c:tx>
            <c:strRef>
              <c:f>Sheet1!$B$1</c:f>
              <c:strCache>
                <c:ptCount val="1"/>
                <c:pt idx="0">
                  <c:v>light-duty vehicles</c:v>
                </c:pt>
              </c:strCache>
            </c:strRef>
          </c:tx>
          <c:spPr>
            <a:ln>
              <a:solidFill>
                <a:srgbClr val="0096D7"/>
              </a:solidFill>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2468.6364749999998</c:v>
                </c:pt>
                <c:pt idx="1">
                  <c:v>2446.5639649999998</c:v>
                </c:pt>
                <c:pt idx="2">
                  <c:v>2490.0004880000001</c:v>
                </c:pt>
                <c:pt idx="3">
                  <c:v>2561.005615</c:v>
                </c:pt>
                <c:pt idx="4">
                  <c:v>2617.4094239999999</c:v>
                </c:pt>
                <c:pt idx="5">
                  <c:v>2682.0952149999998</c:v>
                </c:pt>
                <c:pt idx="6">
                  <c:v>2769.3378910000001</c:v>
                </c:pt>
                <c:pt idx="7">
                  <c:v>2808.7302249999998</c:v>
                </c:pt>
                <c:pt idx="8">
                  <c:v>2851.3439939999998</c:v>
                </c:pt>
                <c:pt idx="9">
                  <c:v>2917.2526859999998</c:v>
                </c:pt>
                <c:pt idx="10">
                  <c:v>2969.7165530000002</c:v>
                </c:pt>
                <c:pt idx="11">
                  <c:v>3007.7309570000002</c:v>
                </c:pt>
                <c:pt idx="12">
                  <c:v>3031.8149410000001</c:v>
                </c:pt>
                <c:pt idx="13">
                  <c:v>3042.2529300000001</c:v>
                </c:pt>
                <c:pt idx="14">
                  <c:v>3049.579346</c:v>
                </c:pt>
                <c:pt idx="15">
                  <c:v>3057.2299800000001</c:v>
                </c:pt>
                <c:pt idx="16">
                  <c:v>3076.764893</c:v>
                </c:pt>
                <c:pt idx="17">
                  <c:v>3099.0839839999999</c:v>
                </c:pt>
                <c:pt idx="18">
                  <c:v>3121.0974120000001</c:v>
                </c:pt>
                <c:pt idx="19">
                  <c:v>3142.7404790000001</c:v>
                </c:pt>
                <c:pt idx="20">
                  <c:v>3166.8696289999998</c:v>
                </c:pt>
                <c:pt idx="21">
                  <c:v>3191.6110840000001</c:v>
                </c:pt>
                <c:pt idx="22">
                  <c:v>3211.7902829999998</c:v>
                </c:pt>
                <c:pt idx="23">
                  <c:v>3230.6533199999999</c:v>
                </c:pt>
                <c:pt idx="24">
                  <c:v>3246.7309570000002</c:v>
                </c:pt>
                <c:pt idx="25">
                  <c:v>3259.7016600000002</c:v>
                </c:pt>
                <c:pt idx="26">
                  <c:v>3277.235107</c:v>
                </c:pt>
                <c:pt idx="27">
                  <c:v>3294.227539</c:v>
                </c:pt>
                <c:pt idx="28">
                  <c:v>3310.7873540000001</c:v>
                </c:pt>
                <c:pt idx="29">
                  <c:v>3327.703125</c:v>
                </c:pt>
                <c:pt idx="30">
                  <c:v>3346.6899410000001</c:v>
                </c:pt>
                <c:pt idx="31">
                  <c:v>3365.2592770000001</c:v>
                </c:pt>
                <c:pt idx="32">
                  <c:v>3384.9792480000001</c:v>
                </c:pt>
                <c:pt idx="33">
                  <c:v>3405.6870119999999</c:v>
                </c:pt>
                <c:pt idx="34">
                  <c:v>3426.298096</c:v>
                </c:pt>
                <c:pt idx="35">
                  <c:v>3446.4521479999999</c:v>
                </c:pt>
                <c:pt idx="36">
                  <c:v>3468.283203</c:v>
                </c:pt>
                <c:pt idx="37">
                  <c:v>3490.6757809999999</c:v>
                </c:pt>
                <c:pt idx="38">
                  <c:v>3513.9084469999998</c:v>
                </c:pt>
                <c:pt idx="39">
                  <c:v>3538.3735350000002</c:v>
                </c:pt>
                <c:pt idx="40">
                  <c:v>3564.1577149999998</c:v>
                </c:pt>
              </c:numCache>
            </c:numRef>
          </c:val>
          <c:smooth val="0"/>
        </c:ser>
        <c:ser>
          <c:idx val="2"/>
          <c:order val="2"/>
          <c:tx>
            <c:strRef>
              <c:f>Sheet1!$C$1</c:f>
              <c:strCache>
                <c:ptCount val="1"/>
                <c:pt idx="0">
                  <c:v>heavy-duty trucks</c:v>
                </c:pt>
              </c:strCache>
            </c:strRef>
          </c:tx>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263.82543900000002</c:v>
                </c:pt>
                <c:pt idx="1">
                  <c:v>266.14477499999998</c:v>
                </c:pt>
                <c:pt idx="2">
                  <c:v>254.555939</c:v>
                </c:pt>
                <c:pt idx="3">
                  <c:v>260.691193</c:v>
                </c:pt>
                <c:pt idx="4">
                  <c:v>269.21991000000003</c:v>
                </c:pt>
                <c:pt idx="5">
                  <c:v>271.25186200000002</c:v>
                </c:pt>
                <c:pt idx="6">
                  <c:v>271.67919899999998</c:v>
                </c:pt>
                <c:pt idx="7">
                  <c:v>272.272919</c:v>
                </c:pt>
                <c:pt idx="8">
                  <c:v>296.46417200000002</c:v>
                </c:pt>
                <c:pt idx="9">
                  <c:v>299.98956299999998</c:v>
                </c:pt>
                <c:pt idx="10">
                  <c:v>301.364777</c:v>
                </c:pt>
                <c:pt idx="11">
                  <c:v>303.094604</c:v>
                </c:pt>
                <c:pt idx="12">
                  <c:v>307.08041400000002</c:v>
                </c:pt>
                <c:pt idx="13">
                  <c:v>310.58993500000003</c:v>
                </c:pt>
                <c:pt idx="14">
                  <c:v>314.19174199999998</c:v>
                </c:pt>
                <c:pt idx="15">
                  <c:v>317.39935300000002</c:v>
                </c:pt>
                <c:pt idx="16">
                  <c:v>320.85983299999998</c:v>
                </c:pt>
                <c:pt idx="17">
                  <c:v>323.94695999999999</c:v>
                </c:pt>
                <c:pt idx="18">
                  <c:v>327.51986699999998</c:v>
                </c:pt>
                <c:pt idx="19">
                  <c:v>331.05215500000003</c:v>
                </c:pt>
                <c:pt idx="20">
                  <c:v>334.80300899999997</c:v>
                </c:pt>
                <c:pt idx="21">
                  <c:v>338.759277</c:v>
                </c:pt>
                <c:pt idx="22">
                  <c:v>342.60784899999999</c:v>
                </c:pt>
                <c:pt idx="23">
                  <c:v>346.39160199999998</c:v>
                </c:pt>
                <c:pt idx="24">
                  <c:v>350.76123000000001</c:v>
                </c:pt>
                <c:pt idx="25">
                  <c:v>354.84240699999998</c:v>
                </c:pt>
                <c:pt idx="26">
                  <c:v>358.389343</c:v>
                </c:pt>
                <c:pt idx="27">
                  <c:v>361.86416600000001</c:v>
                </c:pt>
                <c:pt idx="28">
                  <c:v>365.33126800000002</c:v>
                </c:pt>
                <c:pt idx="29">
                  <c:v>368.68594400000001</c:v>
                </c:pt>
                <c:pt idx="30">
                  <c:v>372.79718000000003</c:v>
                </c:pt>
                <c:pt idx="31">
                  <c:v>377.05996699999997</c:v>
                </c:pt>
                <c:pt idx="32">
                  <c:v>381.06564300000002</c:v>
                </c:pt>
                <c:pt idx="33">
                  <c:v>385.35458399999999</c:v>
                </c:pt>
                <c:pt idx="34">
                  <c:v>389.71139499999998</c:v>
                </c:pt>
                <c:pt idx="35">
                  <c:v>394.11239599999999</c:v>
                </c:pt>
                <c:pt idx="36">
                  <c:v>398.35064699999998</c:v>
                </c:pt>
                <c:pt idx="37">
                  <c:v>402.67596400000002</c:v>
                </c:pt>
                <c:pt idx="38">
                  <c:v>406.80960099999999</c:v>
                </c:pt>
                <c:pt idx="39">
                  <c:v>411.12524400000001</c:v>
                </c:pt>
                <c:pt idx="40">
                  <c:v>414.96270800000002</c:v>
                </c:pt>
              </c:numCache>
            </c:numRef>
          </c:val>
          <c:smooth val="0"/>
        </c:ser>
        <c:dLbls>
          <c:showLegendKey val="0"/>
          <c:showVal val="0"/>
          <c:showCatName val="0"/>
          <c:showSerName val="0"/>
          <c:showPercent val="0"/>
          <c:showBubbleSize val="0"/>
        </c:dLbls>
        <c:smooth val="0"/>
        <c:axId val="1982327872"/>
        <c:axId val="1982333856"/>
        <c:extLst>
          <c:ext xmlns:c15="http://schemas.microsoft.com/office/drawing/2012/chart" uri="{02D57815-91ED-43cb-92C2-25804820EDAC}">
            <c15:filteredLineSeries>
              <c15:ser>
                <c:idx val="1"/>
                <c:order val="1"/>
                <c:tx>
                  <c:strRef>
                    <c:extLst>
                      <c:ext uri="{02D57815-91ED-43cb-92C2-25804820EDAC}">
                        <c15:formulaRef>
                          <c15:sqref>Travel_aeo19!$B$25</c15:sqref>
                        </c15:formulaRef>
                      </c:ext>
                    </c:extLst>
                    <c:strCache>
                      <c:ptCount val="1"/>
                      <c:pt idx="0">
                        <c:v>#REF!</c:v>
                      </c:pt>
                    </c:strCache>
                  </c:strRef>
                </c:tx>
                <c:marker>
                  <c:symbol val="none"/>
                </c:marker>
                <c:cat>
                  <c:numRef>
                    <c:extLst>
                      <c:ext uri="{02D57815-91ED-43cb-92C2-25804820EDAC}">
                        <c15:formulaRef>
                          <c15:sqref>[1]Travel_aeo19!$C$2:$AQ$2</c15:sqref>
                        </c15:formulaRef>
                      </c:ext>
                    </c:extLst>
                    <c:numCache>
                      <c:formatCode>General</c:formatCode>
                      <c:ptCount val="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numCache>
                  </c:numRef>
                </c:cat>
                <c:val>
                  <c:numRef>
                    <c:extLst>
                      <c:ext uri="{02D57815-91ED-43cb-92C2-25804820EDAC}">
                        <c15:formulaRef>
                          <c15:sqref>[1]Travel_aeo19!$C$25:$AQ$25</c15:sqref>
                        </c15:formulaRef>
                      </c:ext>
                    </c:extLst>
                    <c:numCache>
                      <c:formatCode>General</c:formatCode>
                      <c:ptCount val="41"/>
                      <c:pt idx="0">
                        <c:v>0</c:v>
                      </c:pt>
                      <c:pt idx="1">
                        <c:v>0</c:v>
                      </c:pt>
                      <c:pt idx="2">
                        <c:v>0</c:v>
                      </c:pt>
                      <c:pt idx="3">
                        <c:v>0</c:v>
                      </c:pt>
                      <c:pt idx="4">
                        <c:v>0</c:v>
                      </c:pt>
                      <c:pt idx="5">
                        <c:v>0</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pt idx="27">
                        <c:v>0</c:v>
                      </c:pt>
                      <c:pt idx="28">
                        <c:v>0</c:v>
                      </c:pt>
                      <c:pt idx="29">
                        <c:v>0</c:v>
                      </c:pt>
                      <c:pt idx="30">
                        <c:v>0</c:v>
                      </c:pt>
                      <c:pt idx="31">
                        <c:v>0</c:v>
                      </c:pt>
                      <c:pt idx="32">
                        <c:v>0</c:v>
                      </c:pt>
                      <c:pt idx="33">
                        <c:v>0</c:v>
                      </c:pt>
                      <c:pt idx="34">
                        <c:v>0</c:v>
                      </c:pt>
                      <c:pt idx="35">
                        <c:v>0</c:v>
                      </c:pt>
                      <c:pt idx="36">
                        <c:v>0</c:v>
                      </c:pt>
                      <c:pt idx="37">
                        <c:v>0</c:v>
                      </c:pt>
                      <c:pt idx="38">
                        <c:v>0</c:v>
                      </c:pt>
                      <c:pt idx="39">
                        <c:v>0</c:v>
                      </c:pt>
                      <c:pt idx="40">
                        <c:v>0</c:v>
                      </c:pt>
                    </c:numCache>
                  </c:numRef>
                </c:val>
                <c:smooth val="0"/>
              </c15:ser>
            </c15:filteredLineSeries>
          </c:ext>
        </c:extLst>
      </c:lineChart>
      <c:catAx>
        <c:axId val="1982327872"/>
        <c:scaling>
          <c:orientation val="minMax"/>
          <c:max val="41"/>
        </c:scaling>
        <c:delete val="0"/>
        <c:axPos val="b"/>
        <c:numFmt formatCode="0" sourceLinked="0"/>
        <c:majorTickMark val="out"/>
        <c:minorTickMark val="none"/>
        <c:tickLblPos val="nextTo"/>
        <c:spPr>
          <a:ln w="12700">
            <a:solidFill>
              <a:schemeClr val="tx1"/>
            </a:solidFill>
          </a:ln>
        </c:spPr>
        <c:txPr>
          <a:bodyPr/>
          <a:lstStyle/>
          <a:p>
            <a:pPr>
              <a:defRPr sz="1400" baseline="0">
                <a:latin typeface="Arial" panose="020B0604020202020204" pitchFamily="34" charset="0"/>
              </a:defRPr>
            </a:pPr>
            <a:endParaRPr lang="en-US"/>
          </a:p>
        </c:txPr>
        <c:crossAx val="1982333856"/>
        <c:crossesAt val="0"/>
        <c:auto val="1"/>
        <c:lblAlgn val="ctr"/>
        <c:lblOffset val="100"/>
        <c:tickLblSkip val="20"/>
        <c:tickMarkSkip val="20"/>
        <c:noMultiLvlLbl val="1"/>
      </c:catAx>
      <c:valAx>
        <c:axId val="1982333856"/>
        <c:scaling>
          <c:orientation val="minMax"/>
        </c:scaling>
        <c:delete val="0"/>
        <c:axPos val="l"/>
        <c:majorGridlines>
          <c:spPr>
            <a:ln>
              <a:solidFill>
                <a:srgbClr val="FFFFFF">
                  <a:lumMod val="85000"/>
                </a:srgbClr>
              </a:solidFill>
            </a:ln>
          </c:spPr>
        </c:majorGridlines>
        <c:numFmt formatCode="#,##0.0" sourceLinked="0"/>
        <c:majorTickMark val="none"/>
        <c:minorTickMark val="none"/>
        <c:tickLblPos val="low"/>
        <c:spPr>
          <a:ln w="22225">
            <a:solidFill>
              <a:srgbClr val="FFFFFF">
                <a:lumMod val="65000"/>
              </a:srgbClr>
            </a:solidFill>
            <a:prstDash val="lgDash"/>
          </a:ln>
        </c:spPr>
        <c:txPr>
          <a:bodyPr/>
          <a:lstStyle/>
          <a:p>
            <a:pPr>
              <a:defRPr sz="1400" baseline="0">
                <a:latin typeface="Arial" panose="020B0604020202020204" pitchFamily="34" charset="0"/>
              </a:defRPr>
            </a:pPr>
            <a:endParaRPr lang="en-US"/>
          </a:p>
        </c:txPr>
        <c:crossAx val="1982327872"/>
        <c:crossesAt val="10"/>
        <c:crossBetween val="midCat"/>
        <c:dispUnits>
          <c:builtInUnit val="thousands"/>
        </c:dispUnits>
      </c:valAx>
    </c:plotArea>
    <c:plotVisOnly val="1"/>
    <c:dispBlanksAs val="gap"/>
    <c:showDLblsOverMax val="0"/>
  </c:chart>
  <c:spPr>
    <a:ln>
      <a:noFill/>
    </a:ln>
  </c:spPr>
  <c:txPr>
    <a:bodyPr/>
    <a:lstStyle/>
    <a:p>
      <a:pPr>
        <a:defRPr sz="900"/>
      </a:pPr>
      <a:endParaRPr lang="en-US"/>
    </a:p>
  </c:txPr>
  <c:externalData r:id="rId2">
    <c:autoUpdate val="0"/>
  </c:externalData>
  <c:userShapes r:id="rId3"/>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312232542005729"/>
          <c:y val="0.18573504789231451"/>
          <c:w val="0.63023731408573946"/>
          <c:h val="0.74190020213589825"/>
        </c:manualLayout>
      </c:layout>
      <c:lineChart>
        <c:grouping val="standard"/>
        <c:varyColors val="0"/>
        <c:ser>
          <c:idx val="0"/>
          <c:order val="0"/>
          <c:tx>
            <c:strRef>
              <c:f>Sheet1!$B$1</c:f>
              <c:strCache>
                <c:ptCount val="1"/>
                <c:pt idx="0">
                  <c:v>air</c:v>
                </c:pt>
              </c:strCache>
            </c:strRef>
          </c:tx>
          <c:spPr>
            <a:ln>
              <a:solidFill>
                <a:srgbClr val="0096D7"/>
              </a:solidFill>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823.38984600000003</c:v>
                </c:pt>
                <c:pt idx="1">
                  <c:v>841.11373900000001</c:v>
                </c:pt>
                <c:pt idx="2">
                  <c:v>849.9212950000001</c:v>
                </c:pt>
                <c:pt idx="3">
                  <c:v>866.00466899999992</c:v>
                </c:pt>
                <c:pt idx="4">
                  <c:v>889.07458499999996</c:v>
                </c:pt>
                <c:pt idx="5">
                  <c:v>929.08975299999997</c:v>
                </c:pt>
                <c:pt idx="6">
                  <c:v>961.94699100000003</c:v>
                </c:pt>
                <c:pt idx="7">
                  <c:v>984.80514500000004</c:v>
                </c:pt>
                <c:pt idx="8">
                  <c:v>1004.565246</c:v>
                </c:pt>
                <c:pt idx="9">
                  <c:v>1019.80597</c:v>
                </c:pt>
                <c:pt idx="10">
                  <c:v>1038.5547180000001</c:v>
                </c:pt>
                <c:pt idx="11">
                  <c:v>1056.942047</c:v>
                </c:pt>
                <c:pt idx="12">
                  <c:v>1071.354004</c:v>
                </c:pt>
                <c:pt idx="13">
                  <c:v>1083.8791200000001</c:v>
                </c:pt>
                <c:pt idx="14">
                  <c:v>1100.0778499999999</c:v>
                </c:pt>
                <c:pt idx="15">
                  <c:v>1118.3563839999999</c:v>
                </c:pt>
                <c:pt idx="16">
                  <c:v>1136.5223080000001</c:v>
                </c:pt>
                <c:pt idx="17">
                  <c:v>1155.564789</c:v>
                </c:pt>
                <c:pt idx="18">
                  <c:v>1175.8381959999999</c:v>
                </c:pt>
                <c:pt idx="19">
                  <c:v>1197.562195</c:v>
                </c:pt>
                <c:pt idx="20">
                  <c:v>1219.781037</c:v>
                </c:pt>
                <c:pt idx="21">
                  <c:v>1241.7871700000001</c:v>
                </c:pt>
                <c:pt idx="22">
                  <c:v>1264.6659239999999</c:v>
                </c:pt>
                <c:pt idx="23">
                  <c:v>1287.558655</c:v>
                </c:pt>
                <c:pt idx="24">
                  <c:v>1309.9962459999999</c:v>
                </c:pt>
                <c:pt idx="25">
                  <c:v>1332.135925</c:v>
                </c:pt>
                <c:pt idx="26">
                  <c:v>1354.5757140000001</c:v>
                </c:pt>
                <c:pt idx="27">
                  <c:v>1377.1753839999999</c:v>
                </c:pt>
                <c:pt idx="28">
                  <c:v>1400.0104369999999</c:v>
                </c:pt>
                <c:pt idx="29">
                  <c:v>1423.5009769999999</c:v>
                </c:pt>
                <c:pt idx="30">
                  <c:v>1448.1809699999999</c:v>
                </c:pt>
                <c:pt idx="31">
                  <c:v>1472.7335820000001</c:v>
                </c:pt>
                <c:pt idx="32">
                  <c:v>1498.0017700000001</c:v>
                </c:pt>
                <c:pt idx="33">
                  <c:v>1524.327331</c:v>
                </c:pt>
                <c:pt idx="34">
                  <c:v>1551.080506</c:v>
                </c:pt>
                <c:pt idx="35">
                  <c:v>1579.1066290000001</c:v>
                </c:pt>
                <c:pt idx="36">
                  <c:v>1608.1841429999999</c:v>
                </c:pt>
                <c:pt idx="37">
                  <c:v>1637.746277</c:v>
                </c:pt>
                <c:pt idx="38">
                  <c:v>1667.7783199999999</c:v>
                </c:pt>
                <c:pt idx="39">
                  <c:v>1698.082093</c:v>
                </c:pt>
                <c:pt idx="40">
                  <c:v>1728.599976</c:v>
                </c:pt>
              </c:numCache>
            </c:numRef>
          </c:val>
          <c:smooth val="0"/>
        </c:ser>
        <c:ser>
          <c:idx val="1"/>
          <c:order val="1"/>
          <c:tx>
            <c:strRef>
              <c:f>Sheet1!$C$1</c:f>
              <c:strCache>
                <c:ptCount val="1"/>
                <c:pt idx="0">
                  <c:v>bus</c:v>
                </c:pt>
              </c:strCache>
            </c:strRef>
          </c:tx>
          <c:spPr>
            <a:ln>
              <a:solidFill>
                <a:srgbClr val="A33340"/>
              </a:solidFill>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194.653503</c:v>
                </c:pt>
                <c:pt idx="1">
                  <c:v>194.32813999999999</c:v>
                </c:pt>
                <c:pt idx="2">
                  <c:v>199.780258</c:v>
                </c:pt>
                <c:pt idx="3">
                  <c:v>201.47813400000001</c:v>
                </c:pt>
                <c:pt idx="4">
                  <c:v>205.72392300000001</c:v>
                </c:pt>
                <c:pt idx="5">
                  <c:v>205.01754800000001</c:v>
                </c:pt>
                <c:pt idx="6">
                  <c:v>205.246567</c:v>
                </c:pt>
                <c:pt idx="7">
                  <c:v>208.21258499999999</c:v>
                </c:pt>
                <c:pt idx="8">
                  <c:v>209.131744</c:v>
                </c:pt>
                <c:pt idx="9">
                  <c:v>210.13850400000001</c:v>
                </c:pt>
                <c:pt idx="10">
                  <c:v>211.12622099999999</c:v>
                </c:pt>
                <c:pt idx="11">
                  <c:v>212.116196</c:v>
                </c:pt>
                <c:pt idx="12">
                  <c:v>213.08601400000001</c:v>
                </c:pt>
                <c:pt idx="13">
                  <c:v>214.013611</c:v>
                </c:pt>
                <c:pt idx="14">
                  <c:v>214.96104399999999</c:v>
                </c:pt>
                <c:pt idx="15">
                  <c:v>215.984207</c:v>
                </c:pt>
                <c:pt idx="16">
                  <c:v>216.98980700000001</c:v>
                </c:pt>
                <c:pt idx="17">
                  <c:v>217.979996</c:v>
                </c:pt>
                <c:pt idx="18">
                  <c:v>218.980942</c:v>
                </c:pt>
                <c:pt idx="19">
                  <c:v>219.96778900000001</c:v>
                </c:pt>
                <c:pt idx="20">
                  <c:v>220.90621899999999</c:v>
                </c:pt>
                <c:pt idx="21">
                  <c:v>221.80633499999999</c:v>
                </c:pt>
                <c:pt idx="22">
                  <c:v>222.677887</c:v>
                </c:pt>
                <c:pt idx="23">
                  <c:v>223.45468099999999</c:v>
                </c:pt>
                <c:pt idx="24">
                  <c:v>224.188705</c:v>
                </c:pt>
                <c:pt idx="25">
                  <c:v>224.882385</c:v>
                </c:pt>
                <c:pt idx="26">
                  <c:v>225.53923</c:v>
                </c:pt>
                <c:pt idx="27">
                  <c:v>226.163376</c:v>
                </c:pt>
                <c:pt idx="28">
                  <c:v>226.75778199999999</c:v>
                </c:pt>
                <c:pt idx="29">
                  <c:v>227.32466099999999</c:v>
                </c:pt>
                <c:pt idx="30">
                  <c:v>227.86631800000001</c:v>
                </c:pt>
                <c:pt idx="31">
                  <c:v>228.38514699999999</c:v>
                </c:pt>
                <c:pt idx="32">
                  <c:v>228.88441499999999</c:v>
                </c:pt>
                <c:pt idx="33">
                  <c:v>229.368561</c:v>
                </c:pt>
                <c:pt idx="34">
                  <c:v>229.84303299999999</c:v>
                </c:pt>
                <c:pt idx="35">
                  <c:v>230.31442300000001</c:v>
                </c:pt>
                <c:pt idx="36">
                  <c:v>230.789627</c:v>
                </c:pt>
                <c:pt idx="37">
                  <c:v>231.27654999999999</c:v>
                </c:pt>
                <c:pt idx="38">
                  <c:v>231.78248600000001</c:v>
                </c:pt>
                <c:pt idx="39">
                  <c:v>232.314438</c:v>
                </c:pt>
                <c:pt idx="40">
                  <c:v>232.866287</c:v>
                </c:pt>
              </c:numCache>
            </c:numRef>
          </c:val>
          <c:smooth val="0"/>
        </c:ser>
        <c:ser>
          <c:idx val="2"/>
          <c:order val="2"/>
          <c:tx>
            <c:strRef>
              <c:f>Sheet1!$D$1</c:f>
              <c:strCache>
                <c:ptCount val="1"/>
                <c:pt idx="0">
                  <c:v>passenger rail</c:v>
                </c:pt>
              </c:strCache>
            </c:strRef>
          </c:tx>
          <c:spPr>
            <a:ln>
              <a:solidFill>
                <a:srgbClr val="BD732A"/>
              </a:solidFill>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35.745182</c:v>
                </c:pt>
                <c:pt idx="1">
                  <c:v>37.367114999999998</c:v>
                </c:pt>
                <c:pt idx="2">
                  <c:v>37.752490999999999</c:v>
                </c:pt>
                <c:pt idx="3">
                  <c:v>38.969177000000002</c:v>
                </c:pt>
                <c:pt idx="4">
                  <c:v>39.145401</c:v>
                </c:pt>
                <c:pt idx="5">
                  <c:v>38.977893999999999</c:v>
                </c:pt>
                <c:pt idx="6">
                  <c:v>39.256863000000003</c:v>
                </c:pt>
                <c:pt idx="7">
                  <c:v>39.029601999999997</c:v>
                </c:pt>
                <c:pt idx="8">
                  <c:v>40.676819000000002</c:v>
                </c:pt>
                <c:pt idx="9">
                  <c:v>41.270718000000002</c:v>
                </c:pt>
                <c:pt idx="10">
                  <c:v>41.787064000000001</c:v>
                </c:pt>
                <c:pt idx="11">
                  <c:v>42.273471999999998</c:v>
                </c:pt>
                <c:pt idx="12">
                  <c:v>42.692013000000003</c:v>
                </c:pt>
                <c:pt idx="13">
                  <c:v>43.087184999999998</c:v>
                </c:pt>
                <c:pt idx="14">
                  <c:v>43.547893999999999</c:v>
                </c:pt>
                <c:pt idx="15">
                  <c:v>43.981547999999997</c:v>
                </c:pt>
                <c:pt idx="16">
                  <c:v>44.413063000000001</c:v>
                </c:pt>
                <c:pt idx="17">
                  <c:v>44.847313</c:v>
                </c:pt>
                <c:pt idx="18">
                  <c:v>45.290306000000001</c:v>
                </c:pt>
                <c:pt idx="19">
                  <c:v>45.732230999999999</c:v>
                </c:pt>
                <c:pt idx="20">
                  <c:v>46.097332000000002</c:v>
                </c:pt>
                <c:pt idx="21">
                  <c:v>46.521769999999997</c:v>
                </c:pt>
                <c:pt idx="22">
                  <c:v>46.947929000000002</c:v>
                </c:pt>
                <c:pt idx="23">
                  <c:v>47.350234999999998</c:v>
                </c:pt>
                <c:pt idx="24">
                  <c:v>47.743633000000003</c:v>
                </c:pt>
                <c:pt idx="25">
                  <c:v>48.129707000000003</c:v>
                </c:pt>
                <c:pt idx="26">
                  <c:v>48.503264999999999</c:v>
                </c:pt>
                <c:pt idx="27">
                  <c:v>48.885925</c:v>
                </c:pt>
                <c:pt idx="28">
                  <c:v>49.243777999999999</c:v>
                </c:pt>
                <c:pt idx="29">
                  <c:v>49.594817999999997</c:v>
                </c:pt>
                <c:pt idx="30">
                  <c:v>49.962730000000001</c:v>
                </c:pt>
                <c:pt idx="31">
                  <c:v>50.311366999999997</c:v>
                </c:pt>
                <c:pt idx="32">
                  <c:v>50.637199000000003</c:v>
                </c:pt>
                <c:pt idx="33">
                  <c:v>50.973182999999999</c:v>
                </c:pt>
                <c:pt idx="34">
                  <c:v>51.300755000000002</c:v>
                </c:pt>
                <c:pt idx="35">
                  <c:v>51.618889000000003</c:v>
                </c:pt>
                <c:pt idx="36">
                  <c:v>51.956634999999999</c:v>
                </c:pt>
                <c:pt idx="37">
                  <c:v>52.282963000000002</c:v>
                </c:pt>
                <c:pt idx="38">
                  <c:v>52.617114999999998</c:v>
                </c:pt>
                <c:pt idx="39">
                  <c:v>52.959713000000001</c:v>
                </c:pt>
                <c:pt idx="40">
                  <c:v>53.302132</c:v>
                </c:pt>
              </c:numCache>
            </c:numRef>
          </c:val>
          <c:smooth val="0"/>
        </c:ser>
        <c:dLbls>
          <c:showLegendKey val="0"/>
          <c:showVal val="0"/>
          <c:showCatName val="0"/>
          <c:showSerName val="0"/>
          <c:showPercent val="0"/>
          <c:showBubbleSize val="0"/>
        </c:dLbls>
        <c:smooth val="0"/>
        <c:axId val="1982339296"/>
        <c:axId val="1982339840"/>
      </c:lineChart>
      <c:catAx>
        <c:axId val="1982339296"/>
        <c:scaling>
          <c:orientation val="minMax"/>
          <c:max val="41"/>
        </c:scaling>
        <c:delete val="0"/>
        <c:axPos val="b"/>
        <c:numFmt formatCode="0" sourceLinked="0"/>
        <c:majorTickMark val="out"/>
        <c:minorTickMark val="none"/>
        <c:tickLblPos val="nextTo"/>
        <c:spPr>
          <a:ln w="12700">
            <a:solidFill>
              <a:schemeClr val="tx1"/>
            </a:solidFill>
          </a:ln>
        </c:spPr>
        <c:txPr>
          <a:bodyPr/>
          <a:lstStyle/>
          <a:p>
            <a:pPr>
              <a:defRPr sz="1400" baseline="0"/>
            </a:pPr>
            <a:endParaRPr lang="en-US"/>
          </a:p>
        </c:txPr>
        <c:crossAx val="1982339840"/>
        <c:crosses val="autoZero"/>
        <c:auto val="1"/>
        <c:lblAlgn val="ctr"/>
        <c:lblOffset val="100"/>
        <c:tickLblSkip val="20"/>
        <c:tickMarkSkip val="20"/>
        <c:noMultiLvlLbl val="1"/>
      </c:catAx>
      <c:valAx>
        <c:axId val="1982339840"/>
        <c:scaling>
          <c:orientation val="minMax"/>
          <c:max val="4000"/>
        </c:scaling>
        <c:delete val="0"/>
        <c:axPos val="l"/>
        <c:majorGridlines>
          <c:spPr>
            <a:ln>
              <a:solidFill>
                <a:srgbClr val="FFFFFF">
                  <a:lumMod val="85000"/>
                </a:srgbClr>
              </a:solidFill>
            </a:ln>
          </c:spPr>
        </c:majorGridlines>
        <c:numFmt formatCode="#,##0.0" sourceLinked="0"/>
        <c:majorTickMark val="none"/>
        <c:minorTickMark val="none"/>
        <c:tickLblPos val="low"/>
        <c:spPr>
          <a:ln w="22225">
            <a:solidFill>
              <a:srgbClr val="FFFFFF">
                <a:lumMod val="65000"/>
              </a:srgbClr>
            </a:solidFill>
            <a:prstDash val="lgDash"/>
          </a:ln>
        </c:spPr>
        <c:txPr>
          <a:bodyPr/>
          <a:lstStyle/>
          <a:p>
            <a:pPr>
              <a:defRPr sz="1400" baseline="0"/>
            </a:pPr>
            <a:endParaRPr lang="en-US"/>
          </a:p>
        </c:txPr>
        <c:crossAx val="1982339296"/>
        <c:crossesAt val="10"/>
        <c:crossBetween val="midCat"/>
        <c:dispUnits>
          <c:builtInUnit val="thousands"/>
        </c:dispUnits>
      </c:valAx>
    </c:plotArea>
    <c:plotVisOnly val="1"/>
    <c:dispBlanksAs val="gap"/>
    <c:showDLblsOverMax val="0"/>
  </c:chart>
  <c:spPr>
    <a:ln>
      <a:noFill/>
    </a:ln>
  </c:spPr>
  <c:txPr>
    <a:bodyPr/>
    <a:lstStyle/>
    <a:p>
      <a:pPr>
        <a:defRPr sz="900"/>
      </a:pPr>
      <a:endParaRPr lang="en-US"/>
    </a:p>
  </c:txPr>
  <c:externalData r:id="rId2">
    <c:autoUpdate val="0"/>
  </c:externalData>
  <c:userShapes r:id="rId3"/>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6.192147856517935E-2"/>
          <c:y val="0.1808176982565135"/>
          <c:w val="0.91724518810148736"/>
          <c:h val="0.75374250373480112"/>
        </c:manualLayout>
      </c:layout>
      <c:lineChart>
        <c:grouping val="standard"/>
        <c:varyColors val="0"/>
        <c:ser>
          <c:idx val="0"/>
          <c:order val="0"/>
          <c:tx>
            <c:strRef>
              <c:f>Sheet1!$B$1</c:f>
              <c:strCache>
                <c:ptCount val="1"/>
                <c:pt idx="0">
                  <c:v>freight rail</c:v>
                </c:pt>
              </c:strCache>
            </c:strRef>
          </c:tx>
          <c:spPr>
            <a:ln>
              <a:solidFill>
                <a:srgbClr val="0096D7"/>
              </a:solidFill>
            </a:ln>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1694.5439449999999</c:v>
                </c:pt>
                <c:pt idx="1">
                  <c:v>1730.811768</c:v>
                </c:pt>
                <c:pt idx="2">
                  <c:v>1712.9998780000001</c:v>
                </c:pt>
                <c:pt idx="3">
                  <c:v>1741</c:v>
                </c:pt>
                <c:pt idx="4">
                  <c:v>1851.040039</c:v>
                </c:pt>
                <c:pt idx="5">
                  <c:v>1744.9998780000001</c:v>
                </c:pt>
                <c:pt idx="6">
                  <c:v>1585.0002440000001</c:v>
                </c:pt>
                <c:pt idx="7">
                  <c:v>1575.9761960000001</c:v>
                </c:pt>
                <c:pt idx="8">
                  <c:v>1805.820557</c:v>
                </c:pt>
                <c:pt idx="9">
                  <c:v>1808.001221</c:v>
                </c:pt>
                <c:pt idx="10">
                  <c:v>1718.2308350000001</c:v>
                </c:pt>
                <c:pt idx="11">
                  <c:v>1657.753784</c:v>
                </c:pt>
                <c:pt idx="12">
                  <c:v>1663.4758300000001</c:v>
                </c:pt>
                <c:pt idx="13">
                  <c:v>1669.635254</c:v>
                </c:pt>
                <c:pt idx="14">
                  <c:v>1676.81897</c:v>
                </c:pt>
                <c:pt idx="15">
                  <c:v>1658.5627440000001</c:v>
                </c:pt>
                <c:pt idx="16">
                  <c:v>1694.850342</c:v>
                </c:pt>
                <c:pt idx="17">
                  <c:v>1698.4610600000001</c:v>
                </c:pt>
                <c:pt idx="18">
                  <c:v>1702.06897</c:v>
                </c:pt>
                <c:pt idx="19">
                  <c:v>1717.465698</c:v>
                </c:pt>
                <c:pt idx="20">
                  <c:v>1719.6733400000001</c:v>
                </c:pt>
                <c:pt idx="21">
                  <c:v>1731.8823239999999</c:v>
                </c:pt>
                <c:pt idx="22">
                  <c:v>1739.742432</c:v>
                </c:pt>
                <c:pt idx="23">
                  <c:v>1752.3895259999999</c:v>
                </c:pt>
                <c:pt idx="24">
                  <c:v>1762.087769</c:v>
                </c:pt>
                <c:pt idx="25">
                  <c:v>1763.626953</c:v>
                </c:pt>
                <c:pt idx="26">
                  <c:v>1770.515991</c:v>
                </c:pt>
                <c:pt idx="27">
                  <c:v>1762.8125</c:v>
                </c:pt>
                <c:pt idx="28">
                  <c:v>1764.7639160000001</c:v>
                </c:pt>
                <c:pt idx="29">
                  <c:v>1762.1983640000001</c:v>
                </c:pt>
                <c:pt idx="30">
                  <c:v>1774.244019</c:v>
                </c:pt>
                <c:pt idx="31">
                  <c:v>1786.0135499999999</c:v>
                </c:pt>
                <c:pt idx="32">
                  <c:v>1797.345337</c:v>
                </c:pt>
                <c:pt idx="33">
                  <c:v>1809.100342</c:v>
                </c:pt>
                <c:pt idx="34">
                  <c:v>1824.405518</c:v>
                </c:pt>
                <c:pt idx="35">
                  <c:v>1835.0886230000001</c:v>
                </c:pt>
                <c:pt idx="36">
                  <c:v>1852.1182859999999</c:v>
                </c:pt>
                <c:pt idx="37">
                  <c:v>1865.626831</c:v>
                </c:pt>
                <c:pt idx="38">
                  <c:v>1880.1951899999999</c:v>
                </c:pt>
                <c:pt idx="39">
                  <c:v>1896.0913089999999</c:v>
                </c:pt>
                <c:pt idx="40">
                  <c:v>1909.4995120000001</c:v>
                </c:pt>
              </c:numCache>
            </c:numRef>
          </c:val>
          <c:smooth val="0"/>
        </c:ser>
        <c:ser>
          <c:idx val="1"/>
          <c:order val="1"/>
          <c:tx>
            <c:strRef>
              <c:f>Sheet1!$C$1</c:f>
              <c:strCache>
                <c:ptCount val="1"/>
                <c:pt idx="0">
                  <c:v>domestic marine</c:v>
                </c:pt>
              </c:strCache>
            </c:strRef>
          </c:tx>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502.21170000000001</c:v>
                </c:pt>
                <c:pt idx="1">
                  <c:v>499.74798600000003</c:v>
                </c:pt>
                <c:pt idx="2">
                  <c:v>474.75769000000003</c:v>
                </c:pt>
                <c:pt idx="3">
                  <c:v>465.09136999999998</c:v>
                </c:pt>
                <c:pt idx="4">
                  <c:v>504.49389600000001</c:v>
                </c:pt>
                <c:pt idx="5">
                  <c:v>490.62664799999999</c:v>
                </c:pt>
                <c:pt idx="6">
                  <c:v>477.86108400000001</c:v>
                </c:pt>
                <c:pt idx="7">
                  <c:v>435.32437099999999</c:v>
                </c:pt>
                <c:pt idx="8">
                  <c:v>425.30825800000002</c:v>
                </c:pt>
                <c:pt idx="9">
                  <c:v>416.68075599999997</c:v>
                </c:pt>
                <c:pt idx="10">
                  <c:v>407.26275600000002</c:v>
                </c:pt>
                <c:pt idx="11">
                  <c:v>398.79177900000002</c:v>
                </c:pt>
                <c:pt idx="12">
                  <c:v>390.06436200000002</c:v>
                </c:pt>
                <c:pt idx="13">
                  <c:v>380.78823899999998</c:v>
                </c:pt>
                <c:pt idx="14">
                  <c:v>371.09448200000003</c:v>
                </c:pt>
                <c:pt idx="15">
                  <c:v>361.78509500000001</c:v>
                </c:pt>
                <c:pt idx="16">
                  <c:v>353.38494900000001</c:v>
                </c:pt>
                <c:pt idx="17">
                  <c:v>343.757385</c:v>
                </c:pt>
                <c:pt idx="18">
                  <c:v>334.93743899999998</c:v>
                </c:pt>
                <c:pt idx="19">
                  <c:v>325.658997</c:v>
                </c:pt>
                <c:pt idx="20">
                  <c:v>316.62124599999999</c:v>
                </c:pt>
                <c:pt idx="21">
                  <c:v>312.55502300000001</c:v>
                </c:pt>
                <c:pt idx="22">
                  <c:v>308.57278400000001</c:v>
                </c:pt>
                <c:pt idx="23">
                  <c:v>304.31832900000001</c:v>
                </c:pt>
                <c:pt idx="24">
                  <c:v>300.87554899999998</c:v>
                </c:pt>
                <c:pt idx="25">
                  <c:v>296.75357100000002</c:v>
                </c:pt>
                <c:pt idx="26">
                  <c:v>292.41329999999999</c:v>
                </c:pt>
                <c:pt idx="27">
                  <c:v>287.91986100000003</c:v>
                </c:pt>
                <c:pt idx="28">
                  <c:v>283.51501500000001</c:v>
                </c:pt>
                <c:pt idx="29">
                  <c:v>279.57330300000001</c:v>
                </c:pt>
                <c:pt idx="30">
                  <c:v>275.98336799999998</c:v>
                </c:pt>
                <c:pt idx="31">
                  <c:v>274.83984400000003</c:v>
                </c:pt>
                <c:pt idx="32">
                  <c:v>273.64166299999999</c:v>
                </c:pt>
                <c:pt idx="33">
                  <c:v>272.452271</c:v>
                </c:pt>
                <c:pt idx="34">
                  <c:v>271.18127399999997</c:v>
                </c:pt>
                <c:pt idx="35">
                  <c:v>269.86807299999998</c:v>
                </c:pt>
                <c:pt idx="36">
                  <c:v>268.49392699999999</c:v>
                </c:pt>
                <c:pt idx="37">
                  <c:v>267.26947000000001</c:v>
                </c:pt>
                <c:pt idx="38">
                  <c:v>265.82373000000001</c:v>
                </c:pt>
                <c:pt idx="39">
                  <c:v>264.61566199999999</c:v>
                </c:pt>
                <c:pt idx="40">
                  <c:v>262.668091</c:v>
                </c:pt>
              </c:numCache>
            </c:numRef>
          </c:val>
          <c:smooth val="0"/>
        </c:ser>
        <c:dLbls>
          <c:showLegendKey val="0"/>
          <c:showVal val="0"/>
          <c:showCatName val="0"/>
          <c:showSerName val="0"/>
          <c:showPercent val="0"/>
          <c:showBubbleSize val="0"/>
        </c:dLbls>
        <c:smooth val="0"/>
        <c:axId val="1982312640"/>
        <c:axId val="58549248"/>
      </c:lineChart>
      <c:catAx>
        <c:axId val="1982312640"/>
        <c:scaling>
          <c:orientation val="minMax"/>
          <c:max val="41"/>
        </c:scaling>
        <c:delete val="0"/>
        <c:axPos val="b"/>
        <c:numFmt formatCode="0" sourceLinked="0"/>
        <c:majorTickMark val="out"/>
        <c:minorTickMark val="none"/>
        <c:tickLblPos val="nextTo"/>
        <c:spPr>
          <a:ln w="12700">
            <a:solidFill>
              <a:schemeClr val="tx1"/>
            </a:solidFill>
          </a:ln>
        </c:spPr>
        <c:txPr>
          <a:bodyPr/>
          <a:lstStyle/>
          <a:p>
            <a:pPr>
              <a:defRPr sz="1400" baseline="0"/>
            </a:pPr>
            <a:endParaRPr lang="en-US"/>
          </a:p>
        </c:txPr>
        <c:crossAx val="58549248"/>
        <c:crosses val="autoZero"/>
        <c:auto val="1"/>
        <c:lblAlgn val="ctr"/>
        <c:lblOffset val="100"/>
        <c:tickLblSkip val="20"/>
        <c:tickMarkSkip val="20"/>
        <c:noMultiLvlLbl val="1"/>
      </c:catAx>
      <c:valAx>
        <c:axId val="58549248"/>
        <c:scaling>
          <c:orientation val="minMax"/>
          <c:max val="4000"/>
          <c:min val="0"/>
        </c:scaling>
        <c:delete val="0"/>
        <c:axPos val="l"/>
        <c:majorGridlines>
          <c:spPr>
            <a:ln>
              <a:solidFill>
                <a:srgbClr val="FFFFFF">
                  <a:lumMod val="85000"/>
                </a:srgbClr>
              </a:solidFill>
            </a:ln>
          </c:spPr>
        </c:majorGridlines>
        <c:numFmt formatCode="#,##0.0" sourceLinked="0"/>
        <c:majorTickMark val="none"/>
        <c:minorTickMark val="none"/>
        <c:tickLblPos val="low"/>
        <c:spPr>
          <a:ln w="22225">
            <a:solidFill>
              <a:srgbClr val="FFFFFF">
                <a:lumMod val="65000"/>
              </a:srgbClr>
            </a:solidFill>
            <a:prstDash val="lgDash"/>
          </a:ln>
        </c:spPr>
        <c:txPr>
          <a:bodyPr/>
          <a:lstStyle/>
          <a:p>
            <a:pPr>
              <a:defRPr sz="1400" baseline="0"/>
            </a:pPr>
            <a:endParaRPr lang="en-US"/>
          </a:p>
        </c:txPr>
        <c:crossAx val="1982312640"/>
        <c:crossesAt val="10"/>
        <c:crossBetween val="midCat"/>
        <c:dispUnits>
          <c:builtInUnit val="thousands"/>
          <c:dispUnitsLbl/>
        </c:dispUnits>
      </c:valAx>
    </c:plotArea>
    <c:plotVisOnly val="1"/>
    <c:dispBlanksAs val="gap"/>
    <c:showDLblsOverMax val="0"/>
  </c:chart>
  <c:spPr>
    <a:ln>
      <a:noFill/>
    </a:ln>
  </c:spPr>
  <c:txPr>
    <a:bodyPr/>
    <a:lstStyle/>
    <a:p>
      <a:pPr>
        <a:defRPr sz="900"/>
      </a:pPr>
      <a:endParaRPr lang="en-US"/>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973461650627"/>
          <c:y val="0.20325962679322618"/>
          <c:w val="0.77148275053321791"/>
          <c:h val="0.67989105813828077"/>
        </c:manualLayout>
      </c:layout>
      <c:lineChart>
        <c:grouping val="standard"/>
        <c:varyColors val="0"/>
        <c:ser>
          <c:idx val="4"/>
          <c:order val="0"/>
          <c:tx>
            <c:strRef>
              <c:f>Sheet1!$B$1</c:f>
              <c:strCache>
                <c:ptCount val="1"/>
                <c:pt idx="0">
                  <c:v>light-duty vehicle</c:v>
                </c:pt>
              </c:strCache>
            </c:strRef>
          </c:tx>
          <c:spPr>
            <a:ln w="28575" cap="rnd">
              <a:solidFill>
                <a:schemeClr val="accent1"/>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3356.6605770852821</c:v>
                </c:pt>
                <c:pt idx="1">
                  <c:v>3305.7394925368881</c:v>
                </c:pt>
                <c:pt idx="2">
                  <c:v>3253.5922945160592</c:v>
                </c:pt>
                <c:pt idx="3">
                  <c:v>3198.1209709171189</c:v>
                </c:pt>
                <c:pt idx="4">
                  <c:v>3135.3652550470169</c:v>
                </c:pt>
                <c:pt idx="5">
                  <c:v>3071.8653274361982</c:v>
                </c:pt>
                <c:pt idx="6">
                  <c:v>3005.403031642189</c:v>
                </c:pt>
                <c:pt idx="7">
                  <c:v>2934.7361339035801</c:v>
                </c:pt>
                <c:pt idx="8">
                  <c:v>2862.276082680808</c:v>
                </c:pt>
                <c:pt idx="9">
                  <c:v>2788.7759728526912</c:v>
                </c:pt>
                <c:pt idx="10">
                  <c:v>2713.8024127864751</c:v>
                </c:pt>
                <c:pt idx="11">
                  <c:v>2644.8747306769401</c:v>
                </c:pt>
                <c:pt idx="12">
                  <c:v>2581.8814504303768</c:v>
                </c:pt>
                <c:pt idx="13">
                  <c:v>2524.2763648729601</c:v>
                </c:pt>
                <c:pt idx="14">
                  <c:v>2471.395592270369</c:v>
                </c:pt>
                <c:pt idx="15">
                  <c:v>2422.9677670999799</c:v>
                </c:pt>
                <c:pt idx="16">
                  <c:v>2378.6047652708962</c:v>
                </c:pt>
                <c:pt idx="17">
                  <c:v>2337.6806018173961</c:v>
                </c:pt>
                <c:pt idx="18">
                  <c:v>2300.102203848392</c:v>
                </c:pt>
                <c:pt idx="19">
                  <c:v>2265.6188905806112</c:v>
                </c:pt>
                <c:pt idx="20">
                  <c:v>2234.204172330617</c:v>
                </c:pt>
                <c:pt idx="21">
                  <c:v>2205.7624880492981</c:v>
                </c:pt>
                <c:pt idx="22">
                  <c:v>2180.288988264108</c:v>
                </c:pt>
                <c:pt idx="23">
                  <c:v>2157.6729863625769</c:v>
                </c:pt>
                <c:pt idx="24">
                  <c:v>2137.6765237118711</c:v>
                </c:pt>
                <c:pt idx="25">
                  <c:v>2120.292571463498</c:v>
                </c:pt>
                <c:pt idx="26">
                  <c:v>2105.0897029945181</c:v>
                </c:pt>
                <c:pt idx="27">
                  <c:v>2091.8358401447231</c:v>
                </c:pt>
                <c:pt idx="28">
                  <c:v>2080.3257500594518</c:v>
                </c:pt>
                <c:pt idx="29">
                  <c:v>2070.2984991714038</c:v>
                </c:pt>
                <c:pt idx="30">
                  <c:v>2061.3361089902701</c:v>
                </c:pt>
                <c:pt idx="31">
                  <c:v>2053.4827431913732</c:v>
                </c:pt>
                <c:pt idx="32">
                  <c:v>2046.552005071301</c:v>
                </c:pt>
                <c:pt idx="33">
                  <c:v>2040.2505468580109</c:v>
                </c:pt>
                <c:pt idx="34">
                  <c:v>2034.590026297717</c:v>
                </c:pt>
                <c:pt idx="35">
                  <c:v>2029.5033540680899</c:v>
                </c:pt>
              </c:numCache>
            </c:numRef>
          </c:val>
          <c:smooth val="0"/>
        </c:ser>
        <c:ser>
          <c:idx val="0"/>
          <c:order val="1"/>
          <c:tx>
            <c:strRef>
              <c:f>Sheet1!$C$1</c:f>
              <c:strCache>
                <c:ptCount val="1"/>
                <c:pt idx="0">
                  <c:v>bus</c:v>
                </c:pt>
              </c:strCache>
            </c:strRef>
          </c:tx>
          <c:spPr>
            <a:ln w="28575" cap="rnd">
              <a:solidFill>
                <a:schemeClr val="accent3">
                  <a:lumMod val="50000"/>
                </a:scheme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1117.67505872229</c:v>
                </c:pt>
                <c:pt idx="1">
                  <c:v>1104.8028881282089</c:v>
                </c:pt>
                <c:pt idx="2">
                  <c:v>1073.8640029852179</c:v>
                </c:pt>
                <c:pt idx="3">
                  <c:v>1133.99809834704</c:v>
                </c:pt>
                <c:pt idx="4">
                  <c:v>1135.1132489265269</c:v>
                </c:pt>
                <c:pt idx="5">
                  <c:v>1136.2397283660939</c:v>
                </c:pt>
                <c:pt idx="6">
                  <c:v>1137.3907535094579</c:v>
                </c:pt>
                <c:pt idx="7">
                  <c:v>1138.5496187469159</c:v>
                </c:pt>
                <c:pt idx="8">
                  <c:v>1139.7125578148391</c:v>
                </c:pt>
                <c:pt idx="9">
                  <c:v>1140.9136996934201</c:v>
                </c:pt>
                <c:pt idx="10">
                  <c:v>1142.139063899242</c:v>
                </c:pt>
                <c:pt idx="11">
                  <c:v>1143.390113250804</c:v>
                </c:pt>
                <c:pt idx="12">
                  <c:v>1144.6692567147311</c:v>
                </c:pt>
                <c:pt idx="13">
                  <c:v>1145.999271479981</c:v>
                </c:pt>
                <c:pt idx="14">
                  <c:v>1147.3588980793911</c:v>
                </c:pt>
                <c:pt idx="15">
                  <c:v>1148.5190464465829</c:v>
                </c:pt>
                <c:pt idx="16">
                  <c:v>1149.6786149052059</c:v>
                </c:pt>
                <c:pt idx="17">
                  <c:v>1150.8282364831309</c:v>
                </c:pt>
                <c:pt idx="18">
                  <c:v>1151.911424939002</c:v>
                </c:pt>
                <c:pt idx="19">
                  <c:v>1152.9439005412869</c:v>
                </c:pt>
                <c:pt idx="20">
                  <c:v>1153.9098538109149</c:v>
                </c:pt>
                <c:pt idx="21">
                  <c:v>1154.801317713109</c:v>
                </c:pt>
                <c:pt idx="22">
                  <c:v>1155.598243280557</c:v>
                </c:pt>
                <c:pt idx="23">
                  <c:v>1156.282257161962</c:v>
                </c:pt>
                <c:pt idx="24">
                  <c:v>1156.8168576307701</c:v>
                </c:pt>
                <c:pt idx="25">
                  <c:v>1157.1784821660219</c:v>
                </c:pt>
                <c:pt idx="26">
                  <c:v>1157.334456605447</c:v>
                </c:pt>
                <c:pt idx="27">
                  <c:v>1157.291552594352</c:v>
                </c:pt>
                <c:pt idx="28">
                  <c:v>1157.0679034778441</c:v>
                </c:pt>
                <c:pt idx="29">
                  <c:v>1156.6806986923109</c:v>
                </c:pt>
                <c:pt idx="30">
                  <c:v>1156.175963847475</c:v>
                </c:pt>
                <c:pt idx="31">
                  <c:v>1155.6281946761851</c:v>
                </c:pt>
                <c:pt idx="32">
                  <c:v>1155.127919367528</c:v>
                </c:pt>
                <c:pt idx="33">
                  <c:v>1154.776638300445</c:v>
                </c:pt>
                <c:pt idx="34">
                  <c:v>1154.710840658126</c:v>
                </c:pt>
                <c:pt idx="35">
                  <c:v>1155.023354668768</c:v>
                </c:pt>
              </c:numCache>
            </c:numRef>
          </c:val>
          <c:smooth val="0"/>
        </c:ser>
        <c:ser>
          <c:idx val="2"/>
          <c:order val="2"/>
          <c:tx>
            <c:strRef>
              <c:f>Sheet1!$D$1</c:f>
              <c:strCache>
                <c:ptCount val="1"/>
                <c:pt idx="0">
                  <c:v>aircraft</c:v>
                </c:pt>
              </c:strCache>
            </c:strRef>
          </c:tx>
          <c:spPr>
            <a:ln w="28575" cap="rnd">
              <a:solidFill>
                <a:schemeClr val="tx2"/>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2520.841375590976</c:v>
                </c:pt>
                <c:pt idx="1">
                  <c:v>2479.5897376012481</c:v>
                </c:pt>
                <c:pt idx="2">
                  <c:v>2613.4601713519678</c:v>
                </c:pt>
                <c:pt idx="3">
                  <c:v>2589.735812938924</c:v>
                </c:pt>
                <c:pt idx="4">
                  <c:v>2567.6194394115969</c:v>
                </c:pt>
                <c:pt idx="5">
                  <c:v>2548.0224547976109</c:v>
                </c:pt>
                <c:pt idx="6">
                  <c:v>2526.0825412124041</c:v>
                </c:pt>
                <c:pt idx="7">
                  <c:v>2508.4942437009831</c:v>
                </c:pt>
                <c:pt idx="8">
                  <c:v>2492.4001202274289</c:v>
                </c:pt>
                <c:pt idx="9">
                  <c:v>2476.8428625301381</c:v>
                </c:pt>
                <c:pt idx="10">
                  <c:v>2461.0718983475658</c:v>
                </c:pt>
                <c:pt idx="11">
                  <c:v>2445.3051026254029</c:v>
                </c:pt>
                <c:pt idx="12">
                  <c:v>2428.687164679608</c:v>
                </c:pt>
                <c:pt idx="13">
                  <c:v>2410.9249687956212</c:v>
                </c:pt>
                <c:pt idx="14">
                  <c:v>2392.2950565419269</c:v>
                </c:pt>
                <c:pt idx="15">
                  <c:v>2373.727452855951</c:v>
                </c:pt>
                <c:pt idx="16">
                  <c:v>2355.466859107587</c:v>
                </c:pt>
                <c:pt idx="17">
                  <c:v>2337.298763179137</c:v>
                </c:pt>
                <c:pt idx="18">
                  <c:v>2318.914760430855</c:v>
                </c:pt>
                <c:pt idx="19">
                  <c:v>2301.7191211096042</c:v>
                </c:pt>
                <c:pt idx="20">
                  <c:v>2284.3950822811121</c:v>
                </c:pt>
                <c:pt idx="21">
                  <c:v>2266.8685022652039</c:v>
                </c:pt>
                <c:pt idx="22">
                  <c:v>2250.227030633594</c:v>
                </c:pt>
                <c:pt idx="23">
                  <c:v>2233.228329139949</c:v>
                </c:pt>
                <c:pt idx="24">
                  <c:v>2216.2779161900071</c:v>
                </c:pt>
                <c:pt idx="25">
                  <c:v>2199.593651613859</c:v>
                </c:pt>
                <c:pt idx="26">
                  <c:v>2184.1706166784479</c:v>
                </c:pt>
                <c:pt idx="27">
                  <c:v>2168.3503264485462</c:v>
                </c:pt>
                <c:pt idx="28">
                  <c:v>2153.027205020966</c:v>
                </c:pt>
                <c:pt idx="29">
                  <c:v>2138.595499181652</c:v>
                </c:pt>
                <c:pt idx="30">
                  <c:v>2124.1954111257169</c:v>
                </c:pt>
                <c:pt idx="31">
                  <c:v>2109.6411258421422</c:v>
                </c:pt>
                <c:pt idx="32">
                  <c:v>2096.034056806468</c:v>
                </c:pt>
                <c:pt idx="33">
                  <c:v>2082.6849380078279</c:v>
                </c:pt>
                <c:pt idx="34">
                  <c:v>2069.7703058576449</c:v>
                </c:pt>
                <c:pt idx="35">
                  <c:v>2057.4302478180762</c:v>
                </c:pt>
              </c:numCache>
            </c:numRef>
          </c:val>
          <c:smooth val="0"/>
        </c:ser>
        <c:ser>
          <c:idx val="1"/>
          <c:order val="3"/>
          <c:tx>
            <c:strRef>
              <c:f>Sheet1!$E$1</c:f>
              <c:strCache>
                <c:ptCount val="1"/>
                <c:pt idx="0">
                  <c:v>passenger rail</c:v>
                </c:pt>
              </c:strCache>
            </c:strRef>
          </c:tx>
          <c:spPr>
            <a:ln w="28575" cap="rnd">
              <a:solidFill>
                <a:schemeClr val="accent3"/>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1159.9395288006069</c:v>
                </c:pt>
                <c:pt idx="1">
                  <c:v>1142.449920157909</c:v>
                </c:pt>
                <c:pt idx="2">
                  <c:v>1145.617626333981</c:v>
                </c:pt>
                <c:pt idx="3">
                  <c:v>1186.203867121468</c:v>
                </c:pt>
                <c:pt idx="4">
                  <c:v>1190.3112516724329</c:v>
                </c:pt>
                <c:pt idx="5">
                  <c:v>1193.120435549145</c:v>
                </c:pt>
                <c:pt idx="6">
                  <c:v>1195.572485742359</c:v>
                </c:pt>
                <c:pt idx="7">
                  <c:v>1197.5776358917531</c:v>
                </c:pt>
                <c:pt idx="8">
                  <c:v>1199.474971502548</c:v>
                </c:pt>
                <c:pt idx="9">
                  <c:v>1201.8032376031781</c:v>
                </c:pt>
                <c:pt idx="10">
                  <c:v>1203.8230214179821</c:v>
                </c:pt>
                <c:pt idx="11">
                  <c:v>1205.7488581681471</c:v>
                </c:pt>
                <c:pt idx="12">
                  <c:v>1207.6308785768281</c:v>
                </c:pt>
                <c:pt idx="13">
                  <c:v>1209.68491579633</c:v>
                </c:pt>
                <c:pt idx="14">
                  <c:v>1211.6399919347909</c:v>
                </c:pt>
                <c:pt idx="15">
                  <c:v>1212.9769245647451</c:v>
                </c:pt>
                <c:pt idx="16">
                  <c:v>1215.259006697295</c:v>
                </c:pt>
                <c:pt idx="17">
                  <c:v>1217.5190943992441</c:v>
                </c:pt>
                <c:pt idx="18">
                  <c:v>1219.5293222937539</c:v>
                </c:pt>
                <c:pt idx="19">
                  <c:v>1221.6079157612489</c:v>
                </c:pt>
                <c:pt idx="20">
                  <c:v>1223.859517781814</c:v>
                </c:pt>
                <c:pt idx="21">
                  <c:v>1226.103026260191</c:v>
                </c:pt>
                <c:pt idx="22">
                  <c:v>1228.5949381135781</c:v>
                </c:pt>
                <c:pt idx="23">
                  <c:v>1230.957543509355</c:v>
                </c:pt>
                <c:pt idx="24">
                  <c:v>1233.415152365314</c:v>
                </c:pt>
                <c:pt idx="25">
                  <c:v>1236.181449652571</c:v>
                </c:pt>
                <c:pt idx="26">
                  <c:v>1238.9446702968739</c:v>
                </c:pt>
                <c:pt idx="27">
                  <c:v>1241.59711124622</c:v>
                </c:pt>
                <c:pt idx="28">
                  <c:v>1244.47790517614</c:v>
                </c:pt>
                <c:pt idx="29">
                  <c:v>1247.3695562570181</c:v>
                </c:pt>
                <c:pt idx="30">
                  <c:v>1250.1431404306279</c:v>
                </c:pt>
                <c:pt idx="31">
                  <c:v>1252.9679799317259</c:v>
                </c:pt>
                <c:pt idx="32">
                  <c:v>1255.3037592762289</c:v>
                </c:pt>
                <c:pt idx="33">
                  <c:v>1257.328532740725</c:v>
                </c:pt>
                <c:pt idx="34">
                  <c:v>1259.0325026874671</c:v>
                </c:pt>
                <c:pt idx="35">
                  <c:v>1260.3248215287149</c:v>
                </c:pt>
              </c:numCache>
            </c:numRef>
          </c:val>
          <c:smooth val="0"/>
        </c:ser>
        <c:dLbls>
          <c:showLegendKey val="0"/>
          <c:showVal val="0"/>
          <c:showCatName val="0"/>
          <c:showSerName val="0"/>
          <c:showPercent val="0"/>
          <c:showBubbleSize val="0"/>
        </c:dLbls>
        <c:smooth val="0"/>
        <c:axId val="58535104"/>
        <c:axId val="58548160"/>
      </c:lineChart>
      <c:catAx>
        <c:axId val="58535104"/>
        <c:scaling>
          <c:orientation val="minMax"/>
          <c:min val="1"/>
        </c:scaling>
        <c:delete val="0"/>
        <c:axPos val="b"/>
        <c:numFmt formatCode="General"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8160"/>
        <c:crosses val="autoZero"/>
        <c:auto val="1"/>
        <c:lblAlgn val="ctr"/>
        <c:lblOffset val="100"/>
        <c:tickLblSkip val="10"/>
        <c:tickMarkSkip val="5"/>
        <c:noMultiLvlLbl val="1"/>
      </c:catAx>
      <c:valAx>
        <c:axId val="58548160"/>
        <c:scaling>
          <c:orientation val="minMax"/>
          <c:max val="40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5104"/>
        <c:crossesAt val="5"/>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133858267716532E-2"/>
          <c:y val="0.20325962679322618"/>
          <c:w val="0.77727085261078699"/>
          <c:h val="0.67989105813828077"/>
        </c:manualLayout>
      </c:layout>
      <c:lineChart>
        <c:grouping val="standard"/>
        <c:varyColors val="0"/>
        <c:ser>
          <c:idx val="4"/>
          <c:order val="0"/>
          <c:tx>
            <c:strRef>
              <c:f>Sheet1!$B$1</c:f>
              <c:strCache>
                <c:ptCount val="1"/>
                <c:pt idx="0">
                  <c:v>Class 3 truck</c:v>
                </c:pt>
              </c:strCache>
            </c:strRef>
          </c:tx>
          <c:spPr>
            <a:ln w="28575" cap="rnd">
              <a:solidFill>
                <a:schemeClr val="accent3"/>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8020.3439266871137</c:v>
                </c:pt>
                <c:pt idx="1">
                  <c:v>7982.6095698968811</c:v>
                </c:pt>
                <c:pt idx="2">
                  <c:v>7948.2324867357693</c:v>
                </c:pt>
                <c:pt idx="3">
                  <c:v>7799.5764018259924</c:v>
                </c:pt>
                <c:pt idx="4">
                  <c:v>7700.8359021197948</c:v>
                </c:pt>
                <c:pt idx="5">
                  <c:v>7611.6308996777007</c:v>
                </c:pt>
                <c:pt idx="6">
                  <c:v>7521.9996463114867</c:v>
                </c:pt>
                <c:pt idx="7">
                  <c:v>7433.3976921428521</c:v>
                </c:pt>
                <c:pt idx="8">
                  <c:v>7341.9720280136489</c:v>
                </c:pt>
                <c:pt idx="9">
                  <c:v>7245.9178895096366</c:v>
                </c:pt>
                <c:pt idx="10">
                  <c:v>7144.7852296904621</c:v>
                </c:pt>
                <c:pt idx="11">
                  <c:v>7040.4859750545347</c:v>
                </c:pt>
                <c:pt idx="12">
                  <c:v>6934.7175302903561</c:v>
                </c:pt>
                <c:pt idx="13">
                  <c:v>6835.8093994674691</c:v>
                </c:pt>
                <c:pt idx="14">
                  <c:v>6742.8895895789083</c:v>
                </c:pt>
                <c:pt idx="15">
                  <c:v>6658.0226156224744</c:v>
                </c:pt>
                <c:pt idx="16">
                  <c:v>6580.7492164158257</c:v>
                </c:pt>
                <c:pt idx="17">
                  <c:v>6511.6053122782241</c:v>
                </c:pt>
                <c:pt idx="18">
                  <c:v>6450.4009150283946</c:v>
                </c:pt>
                <c:pt idx="19">
                  <c:v>6396.025669438498</c:v>
                </c:pt>
                <c:pt idx="20">
                  <c:v>6347.4735957899184</c:v>
                </c:pt>
                <c:pt idx="21">
                  <c:v>6306.0096785308706</c:v>
                </c:pt>
                <c:pt idx="22">
                  <c:v>6269.0743912159214</c:v>
                </c:pt>
                <c:pt idx="23">
                  <c:v>6235.4191994182047</c:v>
                </c:pt>
                <c:pt idx="24">
                  <c:v>6205.6037615149908</c:v>
                </c:pt>
                <c:pt idx="25">
                  <c:v>6178.8380313890902</c:v>
                </c:pt>
                <c:pt idx="26">
                  <c:v>6155.0159710390908</c:v>
                </c:pt>
                <c:pt idx="27">
                  <c:v>6133.222451106476</c:v>
                </c:pt>
                <c:pt idx="28">
                  <c:v>6113.6806480389187</c:v>
                </c:pt>
                <c:pt idx="29">
                  <c:v>6096.2883425234477</c:v>
                </c:pt>
                <c:pt idx="30">
                  <c:v>6080.5316971498833</c:v>
                </c:pt>
                <c:pt idx="31">
                  <c:v>6066.1376978592889</c:v>
                </c:pt>
                <c:pt idx="32">
                  <c:v>6053.9828615524111</c:v>
                </c:pt>
                <c:pt idx="33">
                  <c:v>6043.917922529361</c:v>
                </c:pt>
                <c:pt idx="34">
                  <c:v>6035.1962382877773</c:v>
                </c:pt>
                <c:pt idx="35">
                  <c:v>6027.907260521235</c:v>
                </c:pt>
              </c:numCache>
            </c:numRef>
          </c:val>
          <c:smooth val="0"/>
        </c:ser>
        <c:ser>
          <c:idx val="0"/>
          <c:order val="1"/>
          <c:tx>
            <c:strRef>
              <c:f>Sheet1!$C$1</c:f>
              <c:strCache>
                <c:ptCount val="1"/>
                <c:pt idx="0">
                  <c:v>Classes 4 - 6 truck</c:v>
                </c:pt>
              </c:strCache>
            </c:strRef>
          </c:tx>
          <c:spPr>
            <a:ln w="28575" cap="rnd">
              <a:solidFill>
                <a:schemeClr val="accent5"/>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4832.2093820722539</c:v>
                </c:pt>
                <c:pt idx="1">
                  <c:v>4816.5254447817524</c:v>
                </c:pt>
                <c:pt idx="2">
                  <c:v>4793.0808416392156</c:v>
                </c:pt>
                <c:pt idx="3">
                  <c:v>4716.5827120340291</c:v>
                </c:pt>
                <c:pt idx="4">
                  <c:v>4665.1444368191524</c:v>
                </c:pt>
                <c:pt idx="5">
                  <c:v>4621.3340910716206</c:v>
                </c:pt>
                <c:pt idx="6">
                  <c:v>4572.8922867694637</c:v>
                </c:pt>
                <c:pt idx="7">
                  <c:v>4517.7772548208704</c:v>
                </c:pt>
                <c:pt idx="8">
                  <c:v>4458.7844274684066</c:v>
                </c:pt>
                <c:pt idx="9">
                  <c:v>4395.9699894309106</c:v>
                </c:pt>
                <c:pt idx="10">
                  <c:v>4328.1622507970424</c:v>
                </c:pt>
                <c:pt idx="11">
                  <c:v>4257.8450050892998</c:v>
                </c:pt>
                <c:pt idx="12">
                  <c:v>4183.8150296204894</c:v>
                </c:pt>
                <c:pt idx="13">
                  <c:v>4112.9143864559783</c:v>
                </c:pt>
                <c:pt idx="14">
                  <c:v>4040.3464621759031</c:v>
                </c:pt>
                <c:pt idx="15">
                  <c:v>3966.8923124472549</c:v>
                </c:pt>
                <c:pt idx="16">
                  <c:v>3893.815365215818</c:v>
                </c:pt>
                <c:pt idx="17">
                  <c:v>3824.5813574080589</c:v>
                </c:pt>
                <c:pt idx="18">
                  <c:v>3761.318195995294</c:v>
                </c:pt>
                <c:pt idx="19">
                  <c:v>3704.510466343816</c:v>
                </c:pt>
                <c:pt idx="20">
                  <c:v>3653.6990305952449</c:v>
                </c:pt>
                <c:pt idx="21">
                  <c:v>3608.9927693231471</c:v>
                </c:pt>
                <c:pt idx="22">
                  <c:v>3568.8145887490768</c:v>
                </c:pt>
                <c:pt idx="23">
                  <c:v>3532.4462827170869</c:v>
                </c:pt>
                <c:pt idx="24">
                  <c:v>3499.6949815842131</c:v>
                </c:pt>
                <c:pt idx="25">
                  <c:v>3469.9137060050871</c:v>
                </c:pt>
                <c:pt idx="26">
                  <c:v>3443.0699237180388</c:v>
                </c:pt>
                <c:pt idx="27">
                  <c:v>3419.2677476743229</c:v>
                </c:pt>
                <c:pt idx="28">
                  <c:v>3398.97948646641</c:v>
                </c:pt>
                <c:pt idx="29">
                  <c:v>3381.7418174035579</c:v>
                </c:pt>
                <c:pt idx="30">
                  <c:v>3366.563016087624</c:v>
                </c:pt>
                <c:pt idx="31">
                  <c:v>3352.8739045624702</c:v>
                </c:pt>
                <c:pt idx="32">
                  <c:v>3340.8852815207401</c:v>
                </c:pt>
                <c:pt idx="33">
                  <c:v>3330.2225189287319</c:v>
                </c:pt>
                <c:pt idx="34">
                  <c:v>3320.4784271196372</c:v>
                </c:pt>
                <c:pt idx="35">
                  <c:v>3311.2188115644558</c:v>
                </c:pt>
              </c:numCache>
            </c:numRef>
          </c:val>
          <c:smooth val="0"/>
        </c:ser>
        <c:ser>
          <c:idx val="2"/>
          <c:order val="2"/>
          <c:tx>
            <c:strRef>
              <c:f>Sheet1!$D$1</c:f>
              <c:strCache>
                <c:ptCount val="1"/>
                <c:pt idx="0">
                  <c:v>Classes 7 - 8 truck</c:v>
                </c:pt>
              </c:strCache>
            </c:strRef>
          </c:tx>
          <c:spPr>
            <a:ln w="28575" cap="rnd">
              <a:solidFill>
                <a:schemeClr val="accent6"/>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2168.6445780197141</c:v>
                </c:pt>
                <c:pt idx="1">
                  <c:v>2173.4838100989359</c:v>
                </c:pt>
                <c:pt idx="2">
                  <c:v>2169.7610906416412</c:v>
                </c:pt>
                <c:pt idx="3">
                  <c:v>2158.464746330033</c:v>
                </c:pt>
                <c:pt idx="4">
                  <c:v>2145.6449124424589</c:v>
                </c:pt>
                <c:pt idx="5">
                  <c:v>2133.0039625792811</c:v>
                </c:pt>
                <c:pt idx="6">
                  <c:v>2120.327771111014</c:v>
                </c:pt>
                <c:pt idx="7">
                  <c:v>2104.3739070373099</c:v>
                </c:pt>
                <c:pt idx="8">
                  <c:v>2085.71078177462</c:v>
                </c:pt>
                <c:pt idx="9">
                  <c:v>2063.9191631802069</c:v>
                </c:pt>
                <c:pt idx="10">
                  <c:v>2038.997483809316</c:v>
                </c:pt>
                <c:pt idx="11">
                  <c:v>2011.094547677129</c:v>
                </c:pt>
                <c:pt idx="12">
                  <c:v>1980.6736919348359</c:v>
                </c:pt>
                <c:pt idx="13">
                  <c:v>1950.536051456548</c:v>
                </c:pt>
                <c:pt idx="14">
                  <c:v>1919.984127298615</c:v>
                </c:pt>
                <c:pt idx="15">
                  <c:v>1889.8363962538249</c:v>
                </c:pt>
                <c:pt idx="16">
                  <c:v>1860.7079931659589</c:v>
                </c:pt>
                <c:pt idx="17">
                  <c:v>1833.401238417101</c:v>
                </c:pt>
                <c:pt idx="18">
                  <c:v>1809.118976485001</c:v>
                </c:pt>
                <c:pt idx="19">
                  <c:v>1787.8993849322139</c:v>
                </c:pt>
                <c:pt idx="20">
                  <c:v>1769.45995662269</c:v>
                </c:pt>
                <c:pt idx="21">
                  <c:v>1753.3103382077661</c:v>
                </c:pt>
                <c:pt idx="22">
                  <c:v>1739.0401468087521</c:v>
                </c:pt>
                <c:pt idx="23">
                  <c:v>1726.411064267849</c:v>
                </c:pt>
                <c:pt idx="24">
                  <c:v>1715.068807926644</c:v>
                </c:pt>
                <c:pt idx="25">
                  <c:v>1704.96451085576</c:v>
                </c:pt>
                <c:pt idx="26">
                  <c:v>1695.91018911588</c:v>
                </c:pt>
                <c:pt idx="27">
                  <c:v>1688.247401698957</c:v>
                </c:pt>
                <c:pt idx="28">
                  <c:v>1681.793719774121</c:v>
                </c:pt>
                <c:pt idx="29">
                  <c:v>1676.444016066499</c:v>
                </c:pt>
                <c:pt idx="30">
                  <c:v>1671.966821254872</c:v>
                </c:pt>
                <c:pt idx="31">
                  <c:v>1668.0572257428339</c:v>
                </c:pt>
                <c:pt idx="32">
                  <c:v>1664.620410192744</c:v>
                </c:pt>
                <c:pt idx="33">
                  <c:v>1661.5650453843821</c:v>
                </c:pt>
                <c:pt idx="34">
                  <c:v>1658.6982234990739</c:v>
                </c:pt>
                <c:pt idx="35">
                  <c:v>1655.90694377266</c:v>
                </c:pt>
              </c:numCache>
            </c:numRef>
          </c:val>
          <c:smooth val="0"/>
        </c:ser>
        <c:ser>
          <c:idx val="1"/>
          <c:order val="3"/>
          <c:tx>
            <c:strRef>
              <c:f>Sheet1!$E$1</c:f>
              <c:strCache>
                <c:ptCount val="1"/>
                <c:pt idx="0">
                  <c:v>freight rail</c:v>
                </c:pt>
              </c:strCache>
            </c:strRef>
          </c:tx>
          <c:spPr>
            <a:ln w="28575" cap="rnd">
              <a:solidFill>
                <a:schemeClr val="accent2"/>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296.00003315200371</c:v>
                </c:pt>
                <c:pt idx="1">
                  <c:v>294.09247620277199</c:v>
                </c:pt>
                <c:pt idx="2">
                  <c:v>292.19730915498002</c:v>
                </c:pt>
                <c:pt idx="3">
                  <c:v>290.31427391093678</c:v>
                </c:pt>
                <c:pt idx="4">
                  <c:v>288.44345527568851</c:v>
                </c:pt>
                <c:pt idx="5">
                  <c:v>286.58460221054168</c:v>
                </c:pt>
                <c:pt idx="6">
                  <c:v>284.73779777522969</c:v>
                </c:pt>
                <c:pt idx="7">
                  <c:v>282.90287774465298</c:v>
                </c:pt>
                <c:pt idx="8">
                  <c:v>281.07968327941279</c:v>
                </c:pt>
                <c:pt idx="9">
                  <c:v>279.26837271715561</c:v>
                </c:pt>
                <c:pt idx="10">
                  <c:v>277.46870846640269</c:v>
                </c:pt>
                <c:pt idx="11">
                  <c:v>275.68061408408153</c:v>
                </c:pt>
                <c:pt idx="12">
                  <c:v>273.90401417288928</c:v>
                </c:pt>
                <c:pt idx="13">
                  <c:v>272.13890840729613</c:v>
                </c:pt>
                <c:pt idx="14">
                  <c:v>270.38514741939008</c:v>
                </c:pt>
                <c:pt idx="15">
                  <c:v>268.64273095752873</c:v>
                </c:pt>
                <c:pt idx="16">
                  <c:v>266.91151349504611</c:v>
                </c:pt>
                <c:pt idx="17">
                  <c:v>265.19149477837948</c:v>
                </c:pt>
                <c:pt idx="18">
                  <c:v>263.48253295244302</c:v>
                </c:pt>
                <c:pt idx="19">
                  <c:v>261.78455916134698</c:v>
                </c:pt>
                <c:pt idx="20">
                  <c:v>260.09750535280671</c:v>
                </c:pt>
                <c:pt idx="21">
                  <c:v>258.4213710339103</c:v>
                </c:pt>
                <c:pt idx="22">
                  <c:v>256.75602118545282</c:v>
                </c:pt>
                <c:pt idx="23">
                  <c:v>255.10145512421019</c:v>
                </c:pt>
                <c:pt idx="24">
                  <c:v>253.45747680547271</c:v>
                </c:pt>
                <c:pt idx="25">
                  <c:v>251.8241511952204</c:v>
                </c:pt>
                <c:pt idx="26">
                  <c:v>250.20128693533951</c:v>
                </c:pt>
                <c:pt idx="27">
                  <c:v>248.58894698965</c:v>
                </c:pt>
                <c:pt idx="28">
                  <c:v>246.98694451709969</c:v>
                </c:pt>
                <c:pt idx="29">
                  <c:v>245.39528026349561</c:v>
                </c:pt>
                <c:pt idx="30">
                  <c:v>243.81389295448551</c:v>
                </c:pt>
                <c:pt idx="31">
                  <c:v>242.24272187798181</c:v>
                </c:pt>
                <c:pt idx="32">
                  <c:v>240.68164893885859</c:v>
                </c:pt>
                <c:pt idx="33">
                  <c:v>239.13061672981709</c:v>
                </c:pt>
                <c:pt idx="34">
                  <c:v>237.58956829737849</c:v>
                </c:pt>
                <c:pt idx="35">
                  <c:v>236.05850285087851</c:v>
                </c:pt>
              </c:numCache>
            </c:numRef>
          </c:val>
          <c:smooth val="0"/>
        </c:ser>
        <c:ser>
          <c:idx val="3"/>
          <c:order val="4"/>
          <c:tx>
            <c:strRef>
              <c:f>Sheet1!$F$1</c:f>
              <c:strCache>
                <c:ptCount val="1"/>
                <c:pt idx="0">
                  <c:v>domestic marine</c:v>
                </c:pt>
              </c:strCache>
            </c:strRef>
          </c:tx>
          <c:spPr>
            <a:ln w="28575" cap="rnd">
              <a:solidFill>
                <a:schemeClr val="accent4"/>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212.73612912572469</c:v>
                </c:pt>
                <c:pt idx="1">
                  <c:v>211.47975557169849</c:v>
                </c:pt>
                <c:pt idx="2">
                  <c:v>210.2307534796343</c:v>
                </c:pt>
                <c:pt idx="3">
                  <c:v>208.98916746448279</c:v>
                </c:pt>
                <c:pt idx="4">
                  <c:v>207.75486587865251</c:v>
                </c:pt>
                <c:pt idx="5">
                  <c:v>206.52793496848381</c:v>
                </c:pt>
                <c:pt idx="6">
                  <c:v>205.3082025143685</c:v>
                </c:pt>
                <c:pt idx="7">
                  <c:v>204.09566943685721</c:v>
                </c:pt>
                <c:pt idx="8">
                  <c:v>202.89029397180471</c:v>
                </c:pt>
                <c:pt idx="9">
                  <c:v>201.69203481849939</c:v>
                </c:pt>
                <c:pt idx="10">
                  <c:v>200.50089132671241</c:v>
                </c:pt>
                <c:pt idx="11">
                  <c:v>199.31674220771191</c:v>
                </c:pt>
                <c:pt idx="12">
                  <c:v>198.13958815101481</c:v>
                </c:pt>
                <c:pt idx="13">
                  <c:v>196.96938957807379</c:v>
                </c:pt>
                <c:pt idx="14">
                  <c:v>195.8061456500098</c:v>
                </c:pt>
                <c:pt idx="15">
                  <c:v>194.6497025557895</c:v>
                </c:pt>
                <c:pt idx="16">
                  <c:v>193.50013690134679</c:v>
                </c:pt>
                <c:pt idx="17">
                  <c:v>192.357335296917</c:v>
                </c:pt>
                <c:pt idx="18">
                  <c:v>191.22129792220849</c:v>
                </c:pt>
                <c:pt idx="19">
                  <c:v>190.09198741362931</c:v>
                </c:pt>
                <c:pt idx="20">
                  <c:v>188.9693310334506</c:v>
                </c:pt>
                <c:pt idx="21">
                  <c:v>187.8532933406195</c:v>
                </c:pt>
                <c:pt idx="22">
                  <c:v>186.7438391806875</c:v>
                </c:pt>
                <c:pt idx="23">
                  <c:v>185.64096813992569</c:v>
                </c:pt>
                <c:pt idx="24">
                  <c:v>184.54457628103921</c:v>
                </c:pt>
                <c:pt idx="25">
                  <c:v>183.45466413303549</c:v>
                </c:pt>
                <c:pt idx="26">
                  <c:v>182.37119760612271</c:v>
                </c:pt>
                <c:pt idx="27">
                  <c:v>181.29414285760899</c:v>
                </c:pt>
                <c:pt idx="28">
                  <c:v>180.22346628478519</c:v>
                </c:pt>
                <c:pt idx="29">
                  <c:v>179.159070322085</c:v>
                </c:pt>
                <c:pt idx="30">
                  <c:v>178.10098753435571</c:v>
                </c:pt>
                <c:pt idx="31">
                  <c:v>177.04912227897631</c:v>
                </c:pt>
                <c:pt idx="32">
                  <c:v>176.00350598983931</c:v>
                </c:pt>
                <c:pt idx="33">
                  <c:v>174.96404488877531</c:v>
                </c:pt>
                <c:pt idx="34">
                  <c:v>173.93070878851</c:v>
                </c:pt>
                <c:pt idx="35">
                  <c:v>172.90349754381941</c:v>
                </c:pt>
              </c:numCache>
            </c:numRef>
          </c:val>
          <c:smooth val="0"/>
        </c:ser>
        <c:dLbls>
          <c:showLegendKey val="0"/>
          <c:showVal val="0"/>
          <c:showCatName val="0"/>
          <c:showSerName val="0"/>
          <c:showPercent val="0"/>
          <c:showBubbleSize val="0"/>
        </c:dLbls>
        <c:smooth val="0"/>
        <c:axId val="58544352"/>
        <c:axId val="58547072"/>
      </c:lineChart>
      <c:catAx>
        <c:axId val="58544352"/>
        <c:scaling>
          <c:orientation val="minMax"/>
          <c:min val="1"/>
        </c:scaling>
        <c:delete val="0"/>
        <c:axPos val="b"/>
        <c:numFmt formatCode="General"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7072"/>
        <c:crossesAt val="0"/>
        <c:auto val="1"/>
        <c:lblAlgn val="ctr"/>
        <c:lblOffset val="100"/>
        <c:tickLblSkip val="10"/>
        <c:tickMarkSkip val="5"/>
        <c:noMultiLvlLbl val="1"/>
      </c:catAx>
      <c:valAx>
        <c:axId val="5854707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4352"/>
        <c:crossesAt val="5"/>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8973461650627"/>
          <c:y val="0.19714217683798366"/>
          <c:w val="0.81784339457567801"/>
          <c:h val="0.69262561146276891"/>
        </c:manualLayout>
      </c:layout>
      <c:lineChart>
        <c:grouping val="standard"/>
        <c:varyColors val="0"/>
        <c:ser>
          <c:idx val="4"/>
          <c:order val="0"/>
          <c:tx>
            <c:strRef>
              <c:f>Sheet1!$B$1</c:f>
              <c:strCache>
                <c:ptCount val="1"/>
                <c:pt idx="0">
                  <c:v>car</c:v>
                </c:pt>
              </c:strCache>
            </c:strRef>
          </c:tx>
          <c:spPr>
            <a:ln w="28575" cap="rnd">
              <a:solidFill>
                <a:schemeClr val="accent1"/>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24.003981</c:v>
                </c:pt>
                <c:pt idx="1">
                  <c:v>24.426839999999999</c:v>
                </c:pt>
                <c:pt idx="2">
                  <c:v>24.907753</c:v>
                </c:pt>
                <c:pt idx="3">
                  <c:v>25.211334000000001</c:v>
                </c:pt>
                <c:pt idx="4">
                  <c:v>25.565203</c:v>
                </c:pt>
                <c:pt idx="5">
                  <c:v>26.200941</c:v>
                </c:pt>
                <c:pt idx="6">
                  <c:v>26.797941000000002</c:v>
                </c:pt>
                <c:pt idx="7">
                  <c:v>27.261210999999999</c:v>
                </c:pt>
                <c:pt idx="8">
                  <c:v>27.768055</c:v>
                </c:pt>
                <c:pt idx="9">
                  <c:v>28.291581999999998</c:v>
                </c:pt>
                <c:pt idx="10">
                  <c:v>28.831026000000001</c:v>
                </c:pt>
                <c:pt idx="11">
                  <c:v>29.425612999999998</c:v>
                </c:pt>
                <c:pt idx="12">
                  <c:v>30.072555999999999</c:v>
                </c:pt>
                <c:pt idx="13">
                  <c:v>30.785544999999999</c:v>
                </c:pt>
                <c:pt idx="14">
                  <c:v>31.521193</c:v>
                </c:pt>
                <c:pt idx="15">
                  <c:v>32.337795</c:v>
                </c:pt>
                <c:pt idx="16">
                  <c:v>33.135353000000002</c:v>
                </c:pt>
                <c:pt idx="17">
                  <c:v>33.917515000000002</c:v>
                </c:pt>
                <c:pt idx="18">
                  <c:v>34.684322000000002</c:v>
                </c:pt>
                <c:pt idx="19">
                  <c:v>35.436165000000003</c:v>
                </c:pt>
                <c:pt idx="20">
                  <c:v>36.173859</c:v>
                </c:pt>
                <c:pt idx="21">
                  <c:v>36.891193000000001</c:v>
                </c:pt>
                <c:pt idx="22">
                  <c:v>37.586899000000003</c:v>
                </c:pt>
                <c:pt idx="23">
                  <c:v>38.259331000000003</c:v>
                </c:pt>
                <c:pt idx="24">
                  <c:v>38.903210000000001</c:v>
                </c:pt>
                <c:pt idx="25">
                  <c:v>39.511662000000001</c:v>
                </c:pt>
                <c:pt idx="26">
                  <c:v>40.077956999999998</c:v>
                </c:pt>
                <c:pt idx="27">
                  <c:v>40.594253999999999</c:v>
                </c:pt>
                <c:pt idx="28">
                  <c:v>41.055526999999998</c:v>
                </c:pt>
                <c:pt idx="29">
                  <c:v>41.464039</c:v>
                </c:pt>
                <c:pt idx="30">
                  <c:v>41.812854999999999</c:v>
                </c:pt>
                <c:pt idx="31">
                  <c:v>42.117534999999997</c:v>
                </c:pt>
                <c:pt idx="32">
                  <c:v>42.379848000000003</c:v>
                </c:pt>
                <c:pt idx="33">
                  <c:v>42.601143</c:v>
                </c:pt>
                <c:pt idx="34">
                  <c:v>42.792679</c:v>
                </c:pt>
                <c:pt idx="35">
                  <c:v>42.965637000000001</c:v>
                </c:pt>
                <c:pt idx="36">
                  <c:v>43.117153000000002</c:v>
                </c:pt>
                <c:pt idx="37">
                  <c:v>43.248260000000002</c:v>
                </c:pt>
                <c:pt idx="38">
                  <c:v>43.369041000000003</c:v>
                </c:pt>
                <c:pt idx="39">
                  <c:v>43.478274999999996</c:v>
                </c:pt>
                <c:pt idx="40">
                  <c:v>43.576839</c:v>
                </c:pt>
              </c:numCache>
            </c:numRef>
          </c:val>
          <c:smooth val="0"/>
        </c:ser>
        <c:ser>
          <c:idx val="0"/>
          <c:order val="1"/>
          <c:tx>
            <c:strRef>
              <c:f>Sheet1!$C$1</c:f>
              <c:strCache>
                <c:ptCount val="1"/>
                <c:pt idx="0">
                  <c:v>combined</c:v>
                </c:pt>
              </c:strCache>
            </c:strRef>
          </c:tx>
          <c:spPr>
            <a:ln w="28575" cap="rnd">
              <a:solidFill>
                <a:schemeClr val="accent2"/>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20.403395</c:v>
                </c:pt>
                <c:pt idx="1">
                  <c:v>20.806125999999999</c:v>
                </c:pt>
                <c:pt idx="2">
                  <c:v>21.304554</c:v>
                </c:pt>
                <c:pt idx="3">
                  <c:v>21.640536999999998</c:v>
                </c:pt>
                <c:pt idx="4">
                  <c:v>21.885871999999999</c:v>
                </c:pt>
                <c:pt idx="5">
                  <c:v>22.256947</c:v>
                </c:pt>
                <c:pt idx="6">
                  <c:v>22.588673</c:v>
                </c:pt>
                <c:pt idx="7">
                  <c:v>22.957201000000001</c:v>
                </c:pt>
                <c:pt idx="8">
                  <c:v>23.360281000000001</c:v>
                </c:pt>
                <c:pt idx="9">
                  <c:v>23.82198</c:v>
                </c:pt>
                <c:pt idx="10">
                  <c:v>24.306699999999999</c:v>
                </c:pt>
                <c:pt idx="11">
                  <c:v>24.833632999999999</c:v>
                </c:pt>
                <c:pt idx="12">
                  <c:v>25.418510000000001</c:v>
                </c:pt>
                <c:pt idx="13">
                  <c:v>26.046683999999999</c:v>
                </c:pt>
                <c:pt idx="14">
                  <c:v>26.716642</c:v>
                </c:pt>
                <c:pt idx="15">
                  <c:v>27.438921000000001</c:v>
                </c:pt>
                <c:pt idx="16">
                  <c:v>28.138625999999999</c:v>
                </c:pt>
                <c:pt idx="17">
                  <c:v>28.811088999999999</c:v>
                </c:pt>
                <c:pt idx="18">
                  <c:v>29.455507000000001</c:v>
                </c:pt>
                <c:pt idx="19">
                  <c:v>30.074062000000001</c:v>
                </c:pt>
                <c:pt idx="20">
                  <c:v>30.666443000000001</c:v>
                </c:pt>
                <c:pt idx="21">
                  <c:v>31.231798000000001</c:v>
                </c:pt>
                <c:pt idx="22">
                  <c:v>31.773788</c:v>
                </c:pt>
                <c:pt idx="23">
                  <c:v>32.291130000000003</c:v>
                </c:pt>
                <c:pt idx="24">
                  <c:v>32.784236999999997</c:v>
                </c:pt>
                <c:pt idx="25">
                  <c:v>33.250244000000002</c:v>
                </c:pt>
                <c:pt idx="26">
                  <c:v>33.686976999999999</c:v>
                </c:pt>
                <c:pt idx="27">
                  <c:v>34.091262999999998</c:v>
                </c:pt>
                <c:pt idx="28">
                  <c:v>34.461925999999998</c:v>
                </c:pt>
                <c:pt idx="29">
                  <c:v>34.799880999999999</c:v>
                </c:pt>
                <c:pt idx="30">
                  <c:v>35.102505000000001</c:v>
                </c:pt>
                <c:pt idx="31">
                  <c:v>35.374195</c:v>
                </c:pt>
                <c:pt idx="32">
                  <c:v>35.617756</c:v>
                </c:pt>
                <c:pt idx="33">
                  <c:v>35.834685999999998</c:v>
                </c:pt>
                <c:pt idx="34">
                  <c:v>36.028187000000003</c:v>
                </c:pt>
                <c:pt idx="35">
                  <c:v>36.204796000000002</c:v>
                </c:pt>
                <c:pt idx="36">
                  <c:v>36.362461000000003</c:v>
                </c:pt>
                <c:pt idx="37">
                  <c:v>36.504474999999999</c:v>
                </c:pt>
                <c:pt idx="38">
                  <c:v>36.635573999999998</c:v>
                </c:pt>
                <c:pt idx="39">
                  <c:v>36.755085000000001</c:v>
                </c:pt>
                <c:pt idx="40">
                  <c:v>36.863723999999998</c:v>
                </c:pt>
              </c:numCache>
            </c:numRef>
          </c:val>
          <c:smooth val="0"/>
        </c:ser>
        <c:ser>
          <c:idx val="2"/>
          <c:order val="2"/>
          <c:tx>
            <c:strRef>
              <c:f>Sheet1!$D$1</c:f>
              <c:strCache>
                <c:ptCount val="1"/>
                <c:pt idx="0">
                  <c:v>light truck</c:v>
                </c:pt>
              </c:strCache>
            </c:strRef>
          </c:tx>
          <c:spPr>
            <a:ln w="28575" cap="rnd">
              <a:solidFill>
                <a:schemeClr val="tx2"/>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17.643561999999999</c:v>
                </c:pt>
                <c:pt idx="1">
                  <c:v>18.097942</c:v>
                </c:pt>
                <c:pt idx="2">
                  <c:v>18.510601000000001</c:v>
                </c:pt>
                <c:pt idx="3">
                  <c:v>18.789065999999998</c:v>
                </c:pt>
                <c:pt idx="4">
                  <c:v>18.953575000000001</c:v>
                </c:pt>
                <c:pt idx="5">
                  <c:v>19.145942999999999</c:v>
                </c:pt>
                <c:pt idx="6">
                  <c:v>19.339157</c:v>
                </c:pt>
                <c:pt idx="7">
                  <c:v>19.636389000000001</c:v>
                </c:pt>
                <c:pt idx="8">
                  <c:v>19.972086000000001</c:v>
                </c:pt>
                <c:pt idx="9">
                  <c:v>20.426172000000001</c:v>
                </c:pt>
                <c:pt idx="10">
                  <c:v>20.908064</c:v>
                </c:pt>
                <c:pt idx="11">
                  <c:v>21.429365000000001</c:v>
                </c:pt>
                <c:pt idx="12">
                  <c:v>22.014901999999999</c:v>
                </c:pt>
                <c:pt idx="13">
                  <c:v>22.632721</c:v>
                </c:pt>
                <c:pt idx="14">
                  <c:v>23.303329000000002</c:v>
                </c:pt>
                <c:pt idx="15">
                  <c:v>24.005476000000002</c:v>
                </c:pt>
                <c:pt idx="16">
                  <c:v>24.681767000000001</c:v>
                </c:pt>
                <c:pt idx="17">
                  <c:v>25.319365000000001</c:v>
                </c:pt>
                <c:pt idx="18">
                  <c:v>25.917760999999999</c:v>
                </c:pt>
                <c:pt idx="19">
                  <c:v>26.479272999999999</c:v>
                </c:pt>
                <c:pt idx="20">
                  <c:v>26.999676000000001</c:v>
                </c:pt>
                <c:pt idx="21">
                  <c:v>27.483145</c:v>
                </c:pt>
                <c:pt idx="22">
                  <c:v>27.935925999999998</c:v>
                </c:pt>
                <c:pt idx="23">
                  <c:v>28.354310999999999</c:v>
                </c:pt>
                <c:pt idx="24">
                  <c:v>28.740684999999999</c:v>
                </c:pt>
                <c:pt idx="25">
                  <c:v>29.095184</c:v>
                </c:pt>
                <c:pt idx="26">
                  <c:v>29.418768</c:v>
                </c:pt>
                <c:pt idx="27">
                  <c:v>29.712592999999998</c:v>
                </c:pt>
                <c:pt idx="28">
                  <c:v>29.977736</c:v>
                </c:pt>
                <c:pt idx="29">
                  <c:v>30.215036000000001</c:v>
                </c:pt>
                <c:pt idx="30">
                  <c:v>30.426880000000001</c:v>
                </c:pt>
                <c:pt idx="31">
                  <c:v>30.613855000000001</c:v>
                </c:pt>
                <c:pt idx="32">
                  <c:v>30.778009000000001</c:v>
                </c:pt>
                <c:pt idx="33">
                  <c:v>30.923127999999998</c:v>
                </c:pt>
                <c:pt idx="34">
                  <c:v>31.049735999999999</c:v>
                </c:pt>
                <c:pt idx="35">
                  <c:v>31.161104000000002</c:v>
                </c:pt>
                <c:pt idx="36">
                  <c:v>31.258495</c:v>
                </c:pt>
                <c:pt idx="37">
                  <c:v>31.344759</c:v>
                </c:pt>
                <c:pt idx="38">
                  <c:v>31.421679000000001</c:v>
                </c:pt>
                <c:pt idx="39">
                  <c:v>31.490427</c:v>
                </c:pt>
                <c:pt idx="40">
                  <c:v>31.551922000000001</c:v>
                </c:pt>
              </c:numCache>
            </c:numRef>
          </c:val>
          <c:smooth val="0"/>
        </c:ser>
        <c:dLbls>
          <c:showLegendKey val="0"/>
          <c:showVal val="0"/>
          <c:showCatName val="0"/>
          <c:showSerName val="0"/>
          <c:showPercent val="0"/>
          <c:showBubbleSize val="0"/>
        </c:dLbls>
        <c:smooth val="0"/>
        <c:axId val="58542176"/>
        <c:axId val="58536736"/>
      </c:lineChart>
      <c:catAx>
        <c:axId val="58542176"/>
        <c:scaling>
          <c:orientation val="minMax"/>
          <c:min val="1"/>
        </c:scaling>
        <c:delete val="0"/>
        <c:axPos val="b"/>
        <c:numFmt formatCode="0"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6736"/>
        <c:crosses val="autoZero"/>
        <c:auto val="1"/>
        <c:lblAlgn val="ctr"/>
        <c:lblOffset val="100"/>
        <c:tickLblSkip val="10"/>
        <c:tickMarkSkip val="10"/>
        <c:noMultiLvlLbl val="1"/>
      </c:catAx>
      <c:valAx>
        <c:axId val="5853673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2176"/>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9133858267716532E-2"/>
          <c:y val="0.19706361634806474"/>
          <c:w val="0.81296502753948718"/>
          <c:h val="0.69303909080180426"/>
        </c:manualLayout>
      </c:layout>
      <c:lineChart>
        <c:grouping val="standard"/>
        <c:varyColors val="0"/>
        <c:ser>
          <c:idx val="4"/>
          <c:order val="0"/>
          <c:tx>
            <c:strRef>
              <c:f>Sheet1!$B$1</c:f>
              <c:strCache>
                <c:ptCount val="1"/>
                <c:pt idx="0">
                  <c:v>Classes 2b - 3</c:v>
                </c:pt>
              </c:strCache>
            </c:strRef>
          </c:tx>
          <c:spPr>
            <a:ln w="28575" cap="rnd">
              <a:solidFill>
                <a:schemeClr val="accent3"/>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Sheet1!$B$2:$B$42</c:f>
              <c:numCache>
                <c:formatCode>General</c:formatCode>
                <c:ptCount val="41"/>
                <c:pt idx="0">
                  <c:v>12.050335</c:v>
                </c:pt>
                <c:pt idx="1">
                  <c:v>12.193968</c:v>
                </c:pt>
                <c:pt idx="2">
                  <c:v>12.231688</c:v>
                </c:pt>
                <c:pt idx="3">
                  <c:v>12.230961000000001</c:v>
                </c:pt>
                <c:pt idx="4">
                  <c:v>12.227918000000001</c:v>
                </c:pt>
                <c:pt idx="5">
                  <c:v>12.349919</c:v>
                </c:pt>
                <c:pt idx="6">
                  <c:v>12.429182000000001</c:v>
                </c:pt>
                <c:pt idx="7">
                  <c:v>12.495015</c:v>
                </c:pt>
                <c:pt idx="8">
                  <c:v>12.776586</c:v>
                </c:pt>
                <c:pt idx="9">
                  <c:v>12.956725</c:v>
                </c:pt>
                <c:pt idx="10">
                  <c:v>13.121388</c:v>
                </c:pt>
                <c:pt idx="11">
                  <c:v>13.287246</c:v>
                </c:pt>
                <c:pt idx="12">
                  <c:v>13.453620000000001</c:v>
                </c:pt>
                <c:pt idx="13">
                  <c:v>13.628166</c:v>
                </c:pt>
                <c:pt idx="14">
                  <c:v>13.815428000000001</c:v>
                </c:pt>
                <c:pt idx="15">
                  <c:v>14.017191</c:v>
                </c:pt>
                <c:pt idx="16">
                  <c:v>14.230567000000001</c:v>
                </c:pt>
                <c:pt idx="17">
                  <c:v>14.453184</c:v>
                </c:pt>
                <c:pt idx="18">
                  <c:v>14.668434</c:v>
                </c:pt>
                <c:pt idx="19">
                  <c:v>14.876203</c:v>
                </c:pt>
                <c:pt idx="20">
                  <c:v>15.069989</c:v>
                </c:pt>
                <c:pt idx="21">
                  <c:v>15.250328</c:v>
                </c:pt>
                <c:pt idx="22">
                  <c:v>15.41427</c:v>
                </c:pt>
                <c:pt idx="23">
                  <c:v>15.561213</c:v>
                </c:pt>
                <c:pt idx="24">
                  <c:v>15.692472</c:v>
                </c:pt>
                <c:pt idx="25">
                  <c:v>15.810674000000001</c:v>
                </c:pt>
                <c:pt idx="26">
                  <c:v>15.912986</c:v>
                </c:pt>
                <c:pt idx="27">
                  <c:v>16.005081000000001</c:v>
                </c:pt>
                <c:pt idx="28">
                  <c:v>16.089538999999998</c:v>
                </c:pt>
                <c:pt idx="29">
                  <c:v>16.166201000000001</c:v>
                </c:pt>
                <c:pt idx="30">
                  <c:v>16.236193</c:v>
                </c:pt>
                <c:pt idx="31">
                  <c:v>16.299386999999999</c:v>
                </c:pt>
                <c:pt idx="32">
                  <c:v>16.358183</c:v>
                </c:pt>
                <c:pt idx="33">
                  <c:v>16.411442000000001</c:v>
                </c:pt>
                <c:pt idx="34">
                  <c:v>16.459182999999999</c:v>
                </c:pt>
                <c:pt idx="35">
                  <c:v>16.502687000000002</c:v>
                </c:pt>
                <c:pt idx="36">
                  <c:v>16.542899999999999</c:v>
                </c:pt>
                <c:pt idx="37">
                  <c:v>16.577674999999999</c:v>
                </c:pt>
                <c:pt idx="38">
                  <c:v>16.607680999999999</c:v>
                </c:pt>
                <c:pt idx="39">
                  <c:v>16.634122999999999</c:v>
                </c:pt>
                <c:pt idx="40">
                  <c:v>16.656898000000002</c:v>
                </c:pt>
              </c:numCache>
            </c:numRef>
          </c:val>
          <c:smooth val="0"/>
        </c:ser>
        <c:ser>
          <c:idx val="0"/>
          <c:order val="1"/>
          <c:tx>
            <c:strRef>
              <c:f>Sheet1!$C$1</c:f>
              <c:strCache>
                <c:ptCount val="1"/>
                <c:pt idx="0">
                  <c:v>Classes 4 -6</c:v>
                </c:pt>
              </c:strCache>
            </c:strRef>
          </c:tx>
          <c:spPr>
            <a:ln w="28575" cap="rnd">
              <a:solidFill>
                <a:schemeClr val="accent5"/>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Sheet1!$C$2:$C$42</c:f>
              <c:numCache>
                <c:formatCode>General</c:formatCode>
                <c:ptCount val="41"/>
                <c:pt idx="0">
                  <c:v>7.7693580000000004</c:v>
                </c:pt>
                <c:pt idx="1">
                  <c:v>7.7857260000000004</c:v>
                </c:pt>
                <c:pt idx="2">
                  <c:v>7.7267400000000004</c:v>
                </c:pt>
                <c:pt idx="3">
                  <c:v>7.6931580000000004</c:v>
                </c:pt>
                <c:pt idx="4">
                  <c:v>7.6805430000000001</c:v>
                </c:pt>
                <c:pt idx="5">
                  <c:v>7.7153409999999996</c:v>
                </c:pt>
                <c:pt idx="6">
                  <c:v>7.7303959999999998</c:v>
                </c:pt>
                <c:pt idx="7">
                  <c:v>7.7691439999999998</c:v>
                </c:pt>
                <c:pt idx="8">
                  <c:v>7.922993</c:v>
                </c:pt>
                <c:pt idx="9">
                  <c:v>8.0157849999999993</c:v>
                </c:pt>
                <c:pt idx="10">
                  <c:v>8.0943470000000008</c:v>
                </c:pt>
                <c:pt idx="11">
                  <c:v>8.1815960000000008</c:v>
                </c:pt>
                <c:pt idx="12">
                  <c:v>8.2832450000000009</c:v>
                </c:pt>
                <c:pt idx="13">
                  <c:v>8.3943080000000005</c:v>
                </c:pt>
                <c:pt idx="14">
                  <c:v>8.5150249999999996</c:v>
                </c:pt>
                <c:pt idx="15">
                  <c:v>8.6492880000000003</c:v>
                </c:pt>
                <c:pt idx="16">
                  <c:v>8.7930209999999995</c:v>
                </c:pt>
                <c:pt idx="17">
                  <c:v>8.9490700000000007</c:v>
                </c:pt>
                <c:pt idx="18">
                  <c:v>9.1035360000000001</c:v>
                </c:pt>
                <c:pt idx="19">
                  <c:v>9.2668970000000002</c:v>
                </c:pt>
                <c:pt idx="20">
                  <c:v>9.4385460000000005</c:v>
                </c:pt>
                <c:pt idx="21">
                  <c:v>9.6158870000000007</c:v>
                </c:pt>
                <c:pt idx="22">
                  <c:v>9.7901559999999996</c:v>
                </c:pt>
                <c:pt idx="23">
                  <c:v>9.9551660000000002</c:v>
                </c:pt>
                <c:pt idx="24">
                  <c:v>10.10848</c:v>
                </c:pt>
                <c:pt idx="25">
                  <c:v>10.250087000000001</c:v>
                </c:pt>
                <c:pt idx="26">
                  <c:v>10.377929999999999</c:v>
                </c:pt>
                <c:pt idx="27">
                  <c:v>10.495939999999999</c:v>
                </c:pt>
                <c:pt idx="28">
                  <c:v>10.605518</c:v>
                </c:pt>
                <c:pt idx="29">
                  <c:v>10.706315999999999</c:v>
                </c:pt>
                <c:pt idx="30">
                  <c:v>10.800062</c:v>
                </c:pt>
                <c:pt idx="31">
                  <c:v>10.886391</c:v>
                </c:pt>
                <c:pt idx="32">
                  <c:v>10.964344000000001</c:v>
                </c:pt>
                <c:pt idx="33">
                  <c:v>11.031922</c:v>
                </c:pt>
                <c:pt idx="34">
                  <c:v>11.090313999999999</c:v>
                </c:pt>
                <c:pt idx="35">
                  <c:v>11.142635</c:v>
                </c:pt>
                <c:pt idx="36">
                  <c:v>11.190512</c:v>
                </c:pt>
                <c:pt idx="37">
                  <c:v>11.233161000000001</c:v>
                </c:pt>
                <c:pt idx="38">
                  <c:v>11.271585999999999</c:v>
                </c:pt>
                <c:pt idx="39">
                  <c:v>11.307226</c:v>
                </c:pt>
                <c:pt idx="40">
                  <c:v>11.341635</c:v>
                </c:pt>
              </c:numCache>
            </c:numRef>
          </c:val>
          <c:smooth val="0"/>
        </c:ser>
        <c:ser>
          <c:idx val="2"/>
          <c:order val="2"/>
          <c:tx>
            <c:strRef>
              <c:f>Sheet1!$D$1</c:f>
              <c:strCache>
                <c:ptCount val="1"/>
                <c:pt idx="0">
                  <c:v>Classes 7 - 8</c:v>
                </c:pt>
              </c:strCache>
            </c:strRef>
          </c:tx>
          <c:spPr>
            <a:ln w="28575" cap="rnd">
              <a:solidFill>
                <a:schemeClr val="accent6"/>
              </a:solidFill>
              <a:round/>
            </a:ln>
            <a:effectLst/>
          </c:spPr>
          <c:marker>
            <c:symbol val="none"/>
          </c:marker>
          <c:cat>
            <c:numRef>
              <c:f>Sheet1!$A$2:$A$42</c:f>
              <c:numCache>
                <c:formatCode>General</c:formatCode>
                <c:ptCount val="41"/>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pt idx="16">
                  <c:v>2026</c:v>
                </c:pt>
                <c:pt idx="17">
                  <c:v>2027</c:v>
                </c:pt>
                <c:pt idx="18">
                  <c:v>2028</c:v>
                </c:pt>
                <c:pt idx="19">
                  <c:v>2029</c:v>
                </c:pt>
                <c:pt idx="20">
                  <c:v>2030</c:v>
                </c:pt>
                <c:pt idx="21">
                  <c:v>2031</c:v>
                </c:pt>
                <c:pt idx="22">
                  <c:v>2032</c:v>
                </c:pt>
                <c:pt idx="23">
                  <c:v>2033</c:v>
                </c:pt>
                <c:pt idx="24">
                  <c:v>2034</c:v>
                </c:pt>
                <c:pt idx="25">
                  <c:v>2035</c:v>
                </c:pt>
                <c:pt idx="26">
                  <c:v>2036</c:v>
                </c:pt>
                <c:pt idx="27">
                  <c:v>2037</c:v>
                </c:pt>
                <c:pt idx="28">
                  <c:v>2038</c:v>
                </c:pt>
                <c:pt idx="29">
                  <c:v>2039</c:v>
                </c:pt>
                <c:pt idx="30">
                  <c:v>2040</c:v>
                </c:pt>
                <c:pt idx="31">
                  <c:v>2041</c:v>
                </c:pt>
                <c:pt idx="32">
                  <c:v>2042</c:v>
                </c:pt>
                <c:pt idx="33">
                  <c:v>2043</c:v>
                </c:pt>
                <c:pt idx="34">
                  <c:v>2044</c:v>
                </c:pt>
                <c:pt idx="35">
                  <c:v>2045</c:v>
                </c:pt>
                <c:pt idx="36">
                  <c:v>2046</c:v>
                </c:pt>
                <c:pt idx="37">
                  <c:v>2047</c:v>
                </c:pt>
                <c:pt idx="38">
                  <c:v>2048</c:v>
                </c:pt>
                <c:pt idx="39">
                  <c:v>2049</c:v>
                </c:pt>
                <c:pt idx="40">
                  <c:v>2050</c:v>
                </c:pt>
              </c:numCache>
            </c:numRef>
          </c:cat>
          <c:val>
            <c:numRef>
              <c:f>Sheet1!$D$2:$D$42</c:f>
              <c:numCache>
                <c:formatCode>General</c:formatCode>
                <c:ptCount val="41"/>
                <c:pt idx="0">
                  <c:v>6.0957819999999998</c:v>
                </c:pt>
                <c:pt idx="1">
                  <c:v>6.07151</c:v>
                </c:pt>
                <c:pt idx="2">
                  <c:v>6.0390199999999998</c:v>
                </c:pt>
                <c:pt idx="3">
                  <c:v>6.0044769999999996</c:v>
                </c:pt>
                <c:pt idx="4">
                  <c:v>5.9783819999999999</c:v>
                </c:pt>
                <c:pt idx="5">
                  <c:v>5.9597239999999996</c:v>
                </c:pt>
                <c:pt idx="6">
                  <c:v>5.9465120000000002</c:v>
                </c:pt>
                <c:pt idx="7">
                  <c:v>5.9568310000000002</c:v>
                </c:pt>
                <c:pt idx="8">
                  <c:v>5.9883360000000003</c:v>
                </c:pt>
                <c:pt idx="9">
                  <c:v>6.0241959999999999</c:v>
                </c:pt>
                <c:pt idx="10">
                  <c:v>6.0599299999999996</c:v>
                </c:pt>
                <c:pt idx="11">
                  <c:v>6.0961600000000002</c:v>
                </c:pt>
                <c:pt idx="12">
                  <c:v>6.1423699999999997</c:v>
                </c:pt>
                <c:pt idx="13">
                  <c:v>6.1973260000000003</c:v>
                </c:pt>
                <c:pt idx="14">
                  <c:v>6.2627490000000003</c:v>
                </c:pt>
                <c:pt idx="15">
                  <c:v>6.3391440000000001</c:v>
                </c:pt>
                <c:pt idx="16">
                  <c:v>6.4269350000000003</c:v>
                </c:pt>
                <c:pt idx="17">
                  <c:v>6.5254940000000001</c:v>
                </c:pt>
                <c:pt idx="18">
                  <c:v>6.6261729999999996</c:v>
                </c:pt>
                <c:pt idx="19">
                  <c:v>6.7314550000000004</c:v>
                </c:pt>
                <c:pt idx="20">
                  <c:v>6.8386889999999996</c:v>
                </c:pt>
                <c:pt idx="21">
                  <c:v>6.9455720000000003</c:v>
                </c:pt>
                <c:pt idx="22">
                  <c:v>7.048794</c:v>
                </c:pt>
                <c:pt idx="23">
                  <c:v>7.1430769999999999</c:v>
                </c:pt>
                <c:pt idx="24">
                  <c:v>7.2273560000000003</c:v>
                </c:pt>
                <c:pt idx="25">
                  <c:v>7.3019220000000002</c:v>
                </c:pt>
                <c:pt idx="26">
                  <c:v>7.3680190000000003</c:v>
                </c:pt>
                <c:pt idx="27">
                  <c:v>7.426774</c:v>
                </c:pt>
                <c:pt idx="28">
                  <c:v>7.4787179999999998</c:v>
                </c:pt>
                <c:pt idx="29">
                  <c:v>7.5251380000000001</c:v>
                </c:pt>
                <c:pt idx="30">
                  <c:v>7.5662370000000001</c:v>
                </c:pt>
                <c:pt idx="31">
                  <c:v>7.6030470000000001</c:v>
                </c:pt>
                <c:pt idx="32">
                  <c:v>7.6343240000000003</c:v>
                </c:pt>
                <c:pt idx="33">
                  <c:v>7.6609780000000001</c:v>
                </c:pt>
                <c:pt idx="34">
                  <c:v>7.6834360000000004</c:v>
                </c:pt>
                <c:pt idx="35">
                  <c:v>7.7025759999999996</c:v>
                </c:pt>
                <c:pt idx="36">
                  <c:v>7.7196119999999997</c:v>
                </c:pt>
                <c:pt idx="37">
                  <c:v>7.7348410000000003</c:v>
                </c:pt>
                <c:pt idx="38">
                  <c:v>7.7485679999999997</c:v>
                </c:pt>
                <c:pt idx="39">
                  <c:v>7.7615809999999996</c:v>
                </c:pt>
                <c:pt idx="40">
                  <c:v>7.7741600000000002</c:v>
                </c:pt>
              </c:numCache>
            </c:numRef>
          </c:val>
          <c:smooth val="0"/>
        </c:ser>
        <c:dLbls>
          <c:showLegendKey val="0"/>
          <c:showVal val="0"/>
          <c:showCatName val="0"/>
          <c:showSerName val="0"/>
          <c:showPercent val="0"/>
          <c:showBubbleSize val="0"/>
        </c:dLbls>
        <c:smooth val="0"/>
        <c:axId val="58549792"/>
        <c:axId val="58537280"/>
      </c:lineChart>
      <c:catAx>
        <c:axId val="58549792"/>
        <c:scaling>
          <c:orientation val="minMax"/>
          <c:min val="1"/>
        </c:scaling>
        <c:delete val="0"/>
        <c:axPos val="b"/>
        <c:numFmt formatCode="0" sourceLinked="0"/>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37280"/>
        <c:crosses val="autoZero"/>
        <c:auto val="1"/>
        <c:lblAlgn val="ctr"/>
        <c:lblOffset val="100"/>
        <c:tickLblSkip val="10"/>
        <c:tickMarkSkip val="10"/>
        <c:noMultiLvlLbl val="1"/>
      </c:catAx>
      <c:valAx>
        <c:axId val="5853728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58549792"/>
        <c:crossesAt val="1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cdr:y>
    </cdr:from>
    <cdr:to>
      <cdr:x>0.5382</cdr:x>
      <cdr:y>0.15972</cdr:y>
    </cdr:to>
    <cdr:sp macro="" textlink="">
      <cdr:nvSpPr>
        <cdr:cNvPr id="2" name="TextBox 1"/>
        <cdr:cNvSpPr txBox="1"/>
      </cdr:nvSpPr>
      <cdr:spPr bwMode="auto">
        <a:xfrm xmlns:a="http://schemas.openxmlformats.org/drawingml/2006/main">
          <a:off x="0" y="0"/>
          <a:ext cx="2952780" cy="43814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Transportation sector consumption (by type) </a:t>
          </a:r>
        </a:p>
        <a:p xmlns:a="http://schemas.openxmlformats.org/drawingml/2006/main">
          <a:pPr eaLnBrk="0" hangingPunct="0"/>
          <a:r>
            <a:rPr lang="en-US" sz="1400" b="1" i="0" dirty="0" smtClean="0">
              <a:solidFill>
                <a:schemeClr val="tx1"/>
              </a:solidFill>
              <a:latin typeface="+mn-lt"/>
              <a:ea typeface="Times New Roman" charset="0"/>
              <a:cs typeface="Times New Roman" charset="0"/>
            </a:rPr>
            <a:t>(AEO2020 Reference case)</a:t>
          </a:r>
        </a:p>
        <a:p xmlns:a="http://schemas.openxmlformats.org/drawingml/2006/main">
          <a:pPr eaLnBrk="0" hangingPunct="0"/>
          <a:r>
            <a:rPr lang="en-US" sz="1400" i="0" dirty="0" smtClean="0">
              <a:solidFill>
                <a:schemeClr val="tx1"/>
              </a:solidFill>
              <a:latin typeface="+mn-lt"/>
              <a:ea typeface="Times New Roman" charset="0"/>
              <a:cs typeface="Times New Roman" charset="0"/>
            </a:rPr>
            <a:t>quadrillion</a:t>
          </a:r>
          <a:r>
            <a:rPr lang="en-US" sz="1400" i="0" baseline="0" dirty="0" smtClean="0">
              <a:solidFill>
                <a:schemeClr val="tx1"/>
              </a:solidFill>
              <a:latin typeface="+mn-lt"/>
              <a:ea typeface="Times New Roman" charset="0"/>
              <a:cs typeface="Times New Roman" charset="0"/>
            </a:rPr>
            <a:t> British thermal units</a:t>
          </a:r>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0.09371</cdr:x>
      <cdr:y>0.15906</cdr:y>
    </cdr:from>
    <cdr:to>
      <cdr:x>0.31593</cdr:x>
      <cdr:y>0.29331</cdr:y>
    </cdr:to>
    <cdr:grpSp>
      <cdr:nvGrpSpPr>
        <cdr:cNvPr id="3" name="Group 2"/>
        <cdr:cNvGrpSpPr/>
      </cdr:nvGrpSpPr>
      <cdr:grpSpPr>
        <a:xfrm xmlns:a="http://schemas.openxmlformats.org/drawingml/2006/main">
          <a:off x="553476" y="795894"/>
          <a:ext cx="1312490" cy="671751"/>
          <a:chOff x="-870074" y="95101"/>
          <a:chExt cx="1168384" cy="368275"/>
        </a:xfrm>
      </cdr:grpSpPr>
      <cdr:sp macro="" textlink="">
        <cdr:nvSpPr>
          <cdr:cNvPr id="5" name="TextBox 1"/>
          <cdr:cNvSpPr txBox="1"/>
        </cdr:nvSpPr>
        <cdr:spPr bwMode="auto">
          <a:xfrm xmlns:a="http://schemas.openxmlformats.org/drawingml/2006/main">
            <a:off x="-870074" y="95101"/>
            <a:ext cx="1168384" cy="368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grpSp>
  </cdr:relSizeAnchor>
  <cdr:relSizeAnchor xmlns:cdr="http://schemas.openxmlformats.org/drawingml/2006/chartDrawing">
    <cdr:from>
      <cdr:x>0.69547</cdr:x>
      <cdr:y>0.5</cdr:y>
    </cdr:from>
    <cdr:to>
      <cdr:x>0.97137</cdr:x>
      <cdr:y>0.99533</cdr:y>
    </cdr:to>
    <cdr:sp macro="" textlink="">
      <cdr:nvSpPr>
        <cdr:cNvPr id="10" name="TextBox 1"/>
        <cdr:cNvSpPr txBox="1"/>
      </cdr:nvSpPr>
      <cdr:spPr bwMode="auto">
        <a:xfrm xmlns:a="http://schemas.openxmlformats.org/drawingml/2006/main">
          <a:off x="4107629" y="2501866"/>
          <a:ext cx="1629539" cy="247849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2"/>
              </a:solidFill>
              <a:latin typeface="+mn-lt"/>
              <a:ea typeface="Times New Roman" charset="0"/>
              <a:cs typeface="Times New Roman" charset="0"/>
            </a:rPr>
            <a:t>light-duty</a:t>
          </a:r>
        </a:p>
        <a:p xmlns:a="http://schemas.openxmlformats.org/drawingml/2006/main">
          <a:pPr eaLnBrk="0" hangingPunct="0"/>
          <a:r>
            <a:rPr lang="en-US" sz="1400" b="1" i="0" dirty="0" smtClean="0">
              <a:solidFill>
                <a:schemeClr val="tx2"/>
              </a:solidFill>
              <a:latin typeface="+mn-lt"/>
              <a:ea typeface="Times New Roman" charset="0"/>
              <a:cs typeface="Times New Roman" charset="0"/>
            </a:rPr>
            <a:t>vehicles</a:t>
          </a:r>
        </a:p>
        <a:p xmlns:a="http://schemas.openxmlformats.org/drawingml/2006/main">
          <a:pPr eaLnBrk="0" hangingPunct="0"/>
          <a:r>
            <a:rPr lang="en-US" sz="1400" b="1" dirty="0">
              <a:solidFill>
                <a:schemeClr val="accent1"/>
              </a:solidFill>
              <a:ea typeface="Times New Roman" charset="0"/>
              <a:cs typeface="Times New Roman" charset="0"/>
            </a:rPr>
            <a:t>m</a:t>
          </a:r>
          <a:r>
            <a:rPr lang="en-US" sz="1400" b="1" i="0" baseline="0" dirty="0" smtClean="0">
              <a:solidFill>
                <a:schemeClr val="accent1"/>
              </a:solidFill>
              <a:latin typeface="+mn-lt"/>
              <a:ea typeface="Times New Roman" charset="0"/>
              <a:cs typeface="Times New Roman" charset="0"/>
            </a:rPr>
            <a:t>edium- and heavy-</a:t>
          </a:r>
        </a:p>
        <a:p xmlns:a="http://schemas.openxmlformats.org/drawingml/2006/main">
          <a:pPr eaLnBrk="0" hangingPunct="0"/>
          <a:r>
            <a:rPr lang="en-US" sz="1400" b="1" i="0" baseline="0" dirty="0" smtClean="0">
              <a:solidFill>
                <a:schemeClr val="accent1"/>
              </a:solidFill>
              <a:latin typeface="+mn-lt"/>
              <a:ea typeface="Times New Roman" charset="0"/>
              <a:cs typeface="Times New Roman" charset="0"/>
            </a:rPr>
            <a:t>duty vehicles</a:t>
          </a:r>
        </a:p>
        <a:p xmlns:a="http://schemas.openxmlformats.org/drawingml/2006/main">
          <a:pPr eaLnBrk="0" hangingPunct="0"/>
          <a:r>
            <a:rPr lang="en-US" sz="1400" b="1" i="0" baseline="0" dirty="0" smtClean="0">
              <a:solidFill>
                <a:schemeClr val="accent3"/>
              </a:solidFill>
              <a:latin typeface="+mn-lt"/>
              <a:ea typeface="Times New Roman" charset="0"/>
              <a:cs typeface="Times New Roman" charset="0"/>
            </a:rPr>
            <a:t>air</a:t>
          </a:r>
        </a:p>
        <a:p xmlns:a="http://schemas.openxmlformats.org/drawingml/2006/main">
          <a:pPr eaLnBrk="0" hangingPunct="0"/>
          <a:r>
            <a:rPr lang="en-US" sz="1400" b="1" i="0" baseline="0" dirty="0" smtClean="0">
              <a:solidFill>
                <a:schemeClr val="accent6"/>
              </a:solidFill>
              <a:latin typeface="+mn-lt"/>
              <a:ea typeface="Times New Roman" charset="0"/>
              <a:cs typeface="Times New Roman" charset="0"/>
            </a:rPr>
            <a:t>commercial</a:t>
          </a:r>
        </a:p>
        <a:p xmlns:a="http://schemas.openxmlformats.org/drawingml/2006/main">
          <a:pPr eaLnBrk="0" hangingPunct="0"/>
          <a:r>
            <a:rPr lang="en-US" sz="1400" b="1" i="0" baseline="0" dirty="0" smtClean="0">
              <a:solidFill>
                <a:schemeClr val="accent6"/>
              </a:solidFill>
              <a:latin typeface="+mn-lt"/>
              <a:ea typeface="Times New Roman" charset="0"/>
              <a:cs typeface="Times New Roman" charset="0"/>
            </a:rPr>
            <a:t>light trucks</a:t>
          </a:r>
        </a:p>
        <a:p xmlns:a="http://schemas.openxmlformats.org/drawingml/2006/main">
          <a:pPr eaLnBrk="0" hangingPunct="0"/>
          <a:r>
            <a:rPr lang="en-US" sz="1400" b="1" i="0" baseline="0" dirty="0" smtClean="0">
              <a:solidFill>
                <a:schemeClr val="accent5">
                  <a:lumMod val="60000"/>
                  <a:lumOff val="40000"/>
                </a:schemeClr>
              </a:solidFill>
              <a:latin typeface="+mn-lt"/>
              <a:ea typeface="Times New Roman" charset="0"/>
              <a:cs typeface="Times New Roman" charset="0"/>
            </a:rPr>
            <a:t>rail</a:t>
          </a:r>
        </a:p>
        <a:p xmlns:a="http://schemas.openxmlformats.org/drawingml/2006/main">
          <a:pPr eaLnBrk="0" hangingPunct="0"/>
          <a:r>
            <a:rPr lang="en-US" sz="1400" b="1" i="0" baseline="0" dirty="0" smtClean="0">
              <a:solidFill>
                <a:schemeClr val="accent5">
                  <a:lumMod val="75000"/>
                </a:schemeClr>
              </a:solidFill>
              <a:latin typeface="+mn-lt"/>
              <a:ea typeface="Times New Roman" charset="0"/>
              <a:cs typeface="Times New Roman" charset="0"/>
            </a:rPr>
            <a:t>marine</a:t>
          </a:r>
        </a:p>
        <a:p xmlns:a="http://schemas.openxmlformats.org/drawingml/2006/main">
          <a:pPr eaLnBrk="0" hangingPunct="0"/>
          <a:r>
            <a:rPr lang="en-US" sz="1400" b="1" i="0" baseline="0" dirty="0" smtClean="0">
              <a:solidFill>
                <a:schemeClr val="bg1">
                  <a:lumMod val="50000"/>
                </a:schemeClr>
              </a:solidFill>
              <a:latin typeface="+mn-lt"/>
              <a:ea typeface="Times New Roman" charset="0"/>
              <a:cs typeface="Times New Roman" charset="0"/>
            </a:rPr>
            <a:t>other</a:t>
          </a:r>
        </a:p>
        <a:p xmlns:a="http://schemas.openxmlformats.org/drawingml/2006/main">
          <a:pPr eaLnBrk="0" hangingPunct="0"/>
          <a:endParaRPr lang="en-US" sz="1400" b="1" i="0" dirty="0" smtClean="0">
            <a:solidFill>
              <a:schemeClr val="tx1"/>
            </a:solidFill>
            <a:latin typeface="+mn-lt"/>
            <a:ea typeface="Times New Roman" charset="0"/>
            <a:cs typeface="Times New Roman"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cdr:y>
    </cdr:from>
    <cdr:to>
      <cdr:x>0.76389</cdr:x>
      <cdr:y>0.17708</cdr:y>
    </cdr:to>
    <cdr:sp macro="" textlink="">
      <cdr:nvSpPr>
        <cdr:cNvPr id="2" name="TextBox 1"/>
        <cdr:cNvSpPr txBox="1"/>
      </cdr:nvSpPr>
      <cdr:spPr bwMode="auto">
        <a:xfrm xmlns:a="http://schemas.openxmlformats.org/drawingml/2006/main">
          <a:off x="0" y="0"/>
          <a:ext cx="20955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Light-duty</a:t>
          </a:r>
          <a:r>
            <a:rPr lang="en-US" sz="1400" b="1" i="0" baseline="0" dirty="0" smtClean="0">
              <a:solidFill>
                <a:sysClr val="windowText" lastClr="000000"/>
              </a:solidFill>
              <a:latin typeface="+mn-lt"/>
              <a:ea typeface="Times New Roman" charset="0"/>
              <a:cs typeface="Times New Roman" charset="0"/>
            </a:rPr>
            <a:t> vehicle sales shares</a:t>
          </a:r>
        </a:p>
        <a:p xmlns:a="http://schemas.openxmlformats.org/drawingml/2006/main">
          <a:pPr eaLnBrk="0" hangingPunct="0"/>
          <a:r>
            <a:rPr lang="en-US" sz="1400" b="1" dirty="0" smtClean="0">
              <a:ea typeface="Times New Roman" charset="0"/>
              <a:cs typeface="Times New Roman" charset="0"/>
            </a:rPr>
            <a:t>(AEO2020 Reference case)</a:t>
          </a:r>
          <a:endParaRPr lang="en-US" sz="1400" b="1" i="0" baseline="0" dirty="0" smtClean="0">
            <a:solidFill>
              <a:sysClr val="windowText" lastClr="000000"/>
            </a:solidFill>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percent</a:t>
          </a:r>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0.65091</cdr:x>
      <cdr:y>0.30792</cdr:y>
    </cdr:from>
    <cdr:to>
      <cdr:x>0.8037</cdr:x>
      <cdr:y>0.75414</cdr:y>
    </cdr:to>
    <cdr:sp macro="" textlink="">
      <cdr:nvSpPr>
        <cdr:cNvPr id="3" name="TextBox 1"/>
        <cdr:cNvSpPr txBox="1"/>
      </cdr:nvSpPr>
      <cdr:spPr bwMode="auto">
        <a:xfrm xmlns:a="http://schemas.openxmlformats.org/drawingml/2006/main">
          <a:off x="2454403" y="1382895"/>
          <a:ext cx="576129" cy="200399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1"/>
              </a:solidFill>
              <a:latin typeface="+mn-lt"/>
              <a:ea typeface="Times New Roman" charset="0"/>
              <a:cs typeface="Times New Roman" charset="0"/>
            </a:rPr>
            <a:t>car</a:t>
          </a:r>
        </a:p>
        <a:p xmlns:a="http://schemas.openxmlformats.org/drawingml/2006/main">
          <a:pPr eaLnBrk="0" hangingPunct="0"/>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r>
            <a:rPr lang="en-US" sz="1400" b="1" i="0" dirty="0" smtClean="0">
              <a:solidFill>
                <a:schemeClr val="tx2"/>
              </a:solidFill>
              <a:latin typeface="+mn-lt"/>
              <a:ea typeface="Times New Roman" charset="0"/>
              <a:cs typeface="Times New Roman" charset="0"/>
            </a:rPr>
            <a:t>truck</a:t>
          </a:r>
        </a:p>
      </cdr:txBody>
    </cdr:sp>
  </cdr:relSizeAnchor>
  <cdr:relSizeAnchor xmlns:cdr="http://schemas.openxmlformats.org/drawingml/2006/chartDrawing">
    <cdr:from>
      <cdr:x>0.07408</cdr:x>
      <cdr:y>0.15785</cdr:y>
    </cdr:from>
    <cdr:to>
      <cdr:x>0.5</cdr:x>
      <cdr:y>0.2921</cdr:y>
    </cdr:to>
    <cdr:grpSp>
      <cdr:nvGrpSpPr>
        <cdr:cNvPr id="5" name="Group 4"/>
        <cdr:cNvGrpSpPr/>
      </cdr:nvGrpSpPr>
      <cdr:grpSpPr>
        <a:xfrm xmlns:a="http://schemas.openxmlformats.org/drawingml/2006/main">
          <a:off x="279335" y="708910"/>
          <a:ext cx="1606028" cy="602922"/>
          <a:chOff x="-203126" y="162053"/>
          <a:chExt cx="1168384" cy="368275"/>
        </a:xfrm>
      </cdr:grpSpPr>
      <cdr:sp macro="" textlink="">
        <cdr:nvSpPr>
          <cdr:cNvPr id="7" name="TextBox 1"/>
          <cdr:cNvSpPr txBox="1"/>
        </cdr:nvSpPr>
        <cdr:spPr bwMode="auto">
          <a:xfrm xmlns:a="http://schemas.openxmlformats.org/drawingml/2006/main">
            <a:off x="-203126" y="162053"/>
            <a:ext cx="1168384" cy="368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endParaRPr lang="en-US" sz="10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grpSp>
  </cdr:relSizeAnchor>
</c:userShapes>
</file>

<file path=ppt/drawings/drawing11.xml><?xml version="1.0" encoding="utf-8"?>
<c:userShapes xmlns:c="http://schemas.openxmlformats.org/drawingml/2006/chart">
  <cdr:relSizeAnchor xmlns:cdr="http://schemas.openxmlformats.org/drawingml/2006/chartDrawing">
    <cdr:from>
      <cdr:x>0</cdr:x>
      <cdr:y>0</cdr:y>
    </cdr:from>
    <cdr:to>
      <cdr:x>0.76389</cdr:x>
      <cdr:y>0.17708</cdr:y>
    </cdr:to>
    <cdr:sp macro="" textlink="">
      <cdr:nvSpPr>
        <cdr:cNvPr id="2" name="TextBox 1"/>
        <cdr:cNvSpPr txBox="1"/>
      </cdr:nvSpPr>
      <cdr:spPr bwMode="auto">
        <a:xfrm xmlns:a="http://schemas.openxmlformats.org/drawingml/2006/main">
          <a:off x="0" y="0"/>
          <a:ext cx="20955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Car </a:t>
          </a:r>
          <a:r>
            <a:rPr lang="en-US" sz="1400" b="1" i="0" baseline="0" dirty="0" smtClean="0">
              <a:solidFill>
                <a:sysClr val="windowText" lastClr="000000"/>
              </a:solidFill>
              <a:latin typeface="+mn-lt"/>
              <a:ea typeface="Times New Roman" charset="0"/>
              <a:cs typeface="Times New Roman" charset="0"/>
            </a:rPr>
            <a:t>sales shares by size class </a:t>
          </a:r>
        </a:p>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(AEO2020 Reference case)</a:t>
          </a: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percent</a:t>
          </a:r>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0.68295</cdr:x>
      <cdr:y>0.1672</cdr:y>
    </cdr:from>
    <cdr:to>
      <cdr:x>1</cdr:x>
      <cdr:y>0.5</cdr:y>
    </cdr:to>
    <cdr:sp macro="" textlink="">
      <cdr:nvSpPr>
        <cdr:cNvPr id="3" name="TextBox 1"/>
        <cdr:cNvSpPr txBox="1"/>
      </cdr:nvSpPr>
      <cdr:spPr bwMode="auto">
        <a:xfrm xmlns:a="http://schemas.openxmlformats.org/drawingml/2006/main">
          <a:off x="2381552" y="750901"/>
          <a:ext cx="1105620" cy="149461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dirty="0">
              <a:solidFill>
                <a:schemeClr val="accent6"/>
              </a:solidFill>
              <a:ea typeface="Times New Roman" charset="0"/>
              <a:cs typeface="Times New Roman" charset="0"/>
            </a:rPr>
            <a:t>crossover</a:t>
          </a:r>
        </a:p>
        <a:p xmlns:a="http://schemas.openxmlformats.org/drawingml/2006/main">
          <a:pPr eaLnBrk="0" hangingPunct="0"/>
          <a:r>
            <a:rPr lang="en-US" sz="1400" b="1" dirty="0">
              <a:solidFill>
                <a:schemeClr val="accent6"/>
              </a:solidFill>
              <a:ea typeface="Times New Roman" charset="0"/>
              <a:cs typeface="Times New Roman" charset="0"/>
            </a:rPr>
            <a:t>utility</a:t>
          </a:r>
          <a:endParaRPr lang="en-US" sz="1400" b="1" dirty="0">
            <a:solidFill>
              <a:schemeClr val="accent4"/>
            </a:solidFill>
            <a:ea typeface="Times New Roman" charset="0"/>
            <a:cs typeface="Times New Roman" charset="0"/>
          </a:endParaRPr>
        </a:p>
        <a:p xmlns:a="http://schemas.openxmlformats.org/drawingml/2006/main">
          <a:pPr eaLnBrk="0" hangingPunct="0"/>
          <a:r>
            <a:rPr lang="en-US" sz="1400" b="1" i="0" dirty="0" smtClean="0">
              <a:solidFill>
                <a:schemeClr val="accent4"/>
              </a:solidFill>
              <a:latin typeface="+mn-lt"/>
              <a:ea typeface="Times New Roman" charset="0"/>
              <a:cs typeface="Times New Roman" charset="0"/>
            </a:rPr>
            <a:t>midsize</a:t>
          </a:r>
        </a:p>
        <a:p xmlns:a="http://schemas.openxmlformats.org/drawingml/2006/main">
          <a:pPr eaLnBrk="0" hangingPunct="0"/>
          <a:r>
            <a:rPr lang="en-US" sz="1400" b="1" i="0" dirty="0" smtClean="0">
              <a:solidFill>
                <a:schemeClr val="accent3"/>
              </a:solidFill>
              <a:latin typeface="+mn-lt"/>
              <a:ea typeface="Times New Roman" charset="0"/>
              <a:cs typeface="Times New Roman" charset="0"/>
            </a:rPr>
            <a:t>compact</a:t>
          </a:r>
        </a:p>
        <a:p xmlns:a="http://schemas.openxmlformats.org/drawingml/2006/main">
          <a:pPr eaLnBrk="0" hangingPunct="0"/>
          <a:r>
            <a:rPr lang="en-US" sz="1400" b="1" i="0" dirty="0" smtClean="0">
              <a:solidFill>
                <a:schemeClr val="accent5"/>
              </a:solidFill>
              <a:latin typeface="+mn-lt"/>
              <a:ea typeface="Times New Roman" charset="0"/>
              <a:cs typeface="Times New Roman" charset="0"/>
            </a:rPr>
            <a:t>large</a:t>
          </a:r>
        </a:p>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subcompact</a:t>
          </a:r>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1"/>
              </a:solidFill>
              <a:latin typeface="+mn-lt"/>
              <a:ea typeface="Times New Roman" charset="0"/>
              <a:cs typeface="Times New Roman" charset="0"/>
            </a:rPr>
            <a:t>other</a:t>
          </a:r>
        </a:p>
      </cdr:txBody>
    </cdr:sp>
  </cdr:relSizeAnchor>
  <cdr:relSizeAnchor xmlns:cdr="http://schemas.openxmlformats.org/drawingml/2006/chartDrawing">
    <cdr:from>
      <cdr:x>0.06194</cdr:x>
      <cdr:y>0.15967</cdr:y>
    </cdr:from>
    <cdr:to>
      <cdr:x>0.48786</cdr:x>
      <cdr:y>0.29392</cdr:y>
    </cdr:to>
    <cdr:grpSp>
      <cdr:nvGrpSpPr>
        <cdr:cNvPr id="5" name="Group 4"/>
        <cdr:cNvGrpSpPr/>
      </cdr:nvGrpSpPr>
      <cdr:grpSpPr>
        <a:xfrm xmlns:a="http://schemas.openxmlformats.org/drawingml/2006/main">
          <a:off x="226025" y="717084"/>
          <a:ext cx="1554223" cy="602922"/>
          <a:chOff x="-2855132" y="130183"/>
          <a:chExt cx="1168384" cy="368275"/>
        </a:xfrm>
      </cdr:grpSpPr>
      <cdr:sp macro="" textlink="">
        <cdr:nvSpPr>
          <cdr:cNvPr id="7" name="TextBox 1"/>
          <cdr:cNvSpPr txBox="1"/>
        </cdr:nvSpPr>
        <cdr:spPr bwMode="auto">
          <a:xfrm xmlns:a="http://schemas.openxmlformats.org/drawingml/2006/main">
            <a:off x="-2855132" y="130183"/>
            <a:ext cx="1168384" cy="368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endParaRPr lang="en-US" sz="5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grpSp>
  </cdr:relSizeAnchor>
</c:userShapes>
</file>

<file path=ppt/drawings/drawing12.xml><?xml version="1.0" encoding="utf-8"?>
<c:userShapes xmlns:c="http://schemas.openxmlformats.org/drawingml/2006/chart">
  <cdr:relSizeAnchor xmlns:cdr="http://schemas.openxmlformats.org/drawingml/2006/chartDrawing">
    <cdr:from>
      <cdr:x>0</cdr:x>
      <cdr:y>0</cdr:y>
    </cdr:from>
    <cdr:to>
      <cdr:x>0.76389</cdr:x>
      <cdr:y>0.17708</cdr:y>
    </cdr:to>
    <cdr:sp macro="" textlink="">
      <cdr:nvSpPr>
        <cdr:cNvPr id="2" name="TextBox 1"/>
        <cdr:cNvSpPr txBox="1"/>
      </cdr:nvSpPr>
      <cdr:spPr bwMode="auto">
        <a:xfrm xmlns:a="http://schemas.openxmlformats.org/drawingml/2006/main">
          <a:off x="0" y="0"/>
          <a:ext cx="2095500" cy="4857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Light truck sales shares by size</a:t>
          </a:r>
        </a:p>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class (AEO2020</a:t>
          </a:r>
          <a:r>
            <a:rPr lang="en-US" sz="1400" b="1" i="0" dirty="0" smtClean="0">
              <a:solidFill>
                <a:sysClr val="windowText" lastClr="000000"/>
              </a:solidFill>
              <a:latin typeface="+mn-lt"/>
              <a:ea typeface="Times New Roman" charset="0"/>
              <a:cs typeface="Times New Roman" charset="0"/>
            </a:rPr>
            <a:t> </a:t>
          </a:r>
          <a:r>
            <a:rPr lang="en-US" sz="1400" b="1" i="0" baseline="0" dirty="0" smtClean="0">
              <a:solidFill>
                <a:sysClr val="windowText" lastClr="000000"/>
              </a:solidFill>
              <a:latin typeface="+mn-lt"/>
              <a:ea typeface="Times New Roman" charset="0"/>
              <a:cs typeface="Times New Roman" charset="0"/>
            </a:rPr>
            <a:t>Reference case) </a:t>
          </a: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percent</a:t>
          </a:r>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0.65938</cdr:x>
      <cdr:y>0.15958</cdr:y>
    </cdr:from>
    <cdr:to>
      <cdr:x>0.97075</cdr:x>
      <cdr:y>0.79503</cdr:y>
    </cdr:to>
    <cdr:sp macro="" textlink="">
      <cdr:nvSpPr>
        <cdr:cNvPr id="3" name="TextBox 1"/>
        <cdr:cNvSpPr txBox="1"/>
      </cdr:nvSpPr>
      <cdr:spPr bwMode="auto">
        <a:xfrm xmlns:a="http://schemas.openxmlformats.org/drawingml/2006/main">
          <a:off x="2428158" y="716674"/>
          <a:ext cx="1146634" cy="285383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6"/>
              </a:solidFill>
              <a:latin typeface="+mn-lt"/>
              <a:ea typeface="Times New Roman" charset="0"/>
              <a:cs typeface="Times New Roman" charset="0"/>
            </a:rPr>
            <a:t>crossover</a:t>
          </a:r>
        </a:p>
        <a:p xmlns:a="http://schemas.openxmlformats.org/drawingml/2006/main">
          <a:pPr eaLnBrk="0" hangingPunct="0"/>
          <a:r>
            <a:rPr lang="en-US" sz="1400" b="1" i="0" dirty="0" smtClean="0">
              <a:solidFill>
                <a:schemeClr val="accent6"/>
              </a:solidFill>
              <a:latin typeface="+mn-lt"/>
              <a:ea typeface="Times New Roman" charset="0"/>
              <a:cs typeface="Times New Roman" charset="0"/>
            </a:rPr>
            <a:t>utility</a:t>
          </a:r>
        </a:p>
        <a:p xmlns:a="http://schemas.openxmlformats.org/drawingml/2006/main">
          <a:pPr eaLnBrk="0" hangingPunct="0"/>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1400" b="1" dirty="0">
            <a:solidFill>
              <a:schemeClr val="accent4"/>
            </a:solidFill>
            <a:ea typeface="Times New Roman" charset="0"/>
            <a:cs typeface="Times New Roman" charset="0"/>
          </a:endParaRPr>
        </a:p>
        <a:p xmlns:a="http://schemas.openxmlformats.org/drawingml/2006/main">
          <a:pPr eaLnBrk="0" hangingPunct="0"/>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1400" b="1" dirty="0">
            <a:ea typeface="Times New Roman" charset="0"/>
            <a:cs typeface="Times New Roman" charset="0"/>
          </a:endParaRP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large pickup</a:t>
          </a:r>
          <a:endParaRPr lang="en-US" sz="1400" b="1" i="0" dirty="0" smtClean="0">
            <a:solidFill>
              <a:schemeClr val="accent1"/>
            </a:solidFill>
            <a:latin typeface="+mn-lt"/>
            <a:ea typeface="Times New Roman" charset="0"/>
            <a:cs typeface="Times New Roman" charset="0"/>
          </a:endParaRPr>
        </a:p>
        <a:p xmlns:a="http://schemas.openxmlformats.org/drawingml/2006/main">
          <a:pPr eaLnBrk="0" hangingPunct="0"/>
          <a:endParaRPr lang="en-US" sz="1400" b="1" dirty="0">
            <a:solidFill>
              <a:schemeClr val="accent4"/>
            </a:solidFill>
            <a:ea typeface="Times New Roman" charset="0"/>
            <a:cs typeface="Times New Roman" charset="0"/>
          </a:endParaRPr>
        </a:p>
        <a:p xmlns:a="http://schemas.openxmlformats.org/drawingml/2006/main">
          <a:pPr eaLnBrk="0" hangingPunct="0"/>
          <a:endParaRPr lang="en-US" sz="600" b="1" dirty="0">
            <a:solidFill>
              <a:schemeClr val="accent4"/>
            </a:solidFill>
            <a:ea typeface="Times New Roman" charset="0"/>
            <a:cs typeface="Times New Roman" charset="0"/>
          </a:endParaRPr>
        </a:p>
        <a:p xmlns:a="http://schemas.openxmlformats.org/drawingml/2006/main">
          <a:pPr eaLnBrk="0" hangingPunct="0"/>
          <a:r>
            <a:rPr lang="en-US" sz="1400" b="1" i="0" dirty="0" smtClean="0">
              <a:solidFill>
                <a:schemeClr val="accent4"/>
              </a:solidFill>
              <a:latin typeface="+mn-lt"/>
              <a:ea typeface="Times New Roman" charset="0"/>
              <a:cs typeface="Times New Roman" charset="0"/>
            </a:rPr>
            <a:t>utility</a:t>
          </a:r>
        </a:p>
        <a:p xmlns:a="http://schemas.openxmlformats.org/drawingml/2006/main">
          <a:pPr eaLnBrk="0" hangingPunct="0"/>
          <a:r>
            <a:rPr lang="en-US" sz="1400" b="1" i="0" dirty="0" smtClean="0">
              <a:solidFill>
                <a:schemeClr val="accent3"/>
              </a:solidFill>
              <a:latin typeface="+mn-lt"/>
              <a:ea typeface="Times New Roman" charset="0"/>
              <a:cs typeface="Times New Roman" charset="0"/>
            </a:rPr>
            <a:t>vans </a:t>
          </a:r>
        </a:p>
        <a:p xmlns:a="http://schemas.openxmlformats.org/drawingml/2006/main">
          <a:pPr eaLnBrk="0" hangingPunct="0"/>
          <a:endParaRPr lang="en-US" sz="600" b="1" dirty="0">
            <a:solidFill>
              <a:schemeClr val="accent1"/>
            </a:solidFill>
            <a:ea typeface="Times New Roman" charset="0"/>
            <a:cs typeface="Times New Roman" charset="0"/>
          </a:endParaRPr>
        </a:p>
        <a:p xmlns:a="http://schemas.openxmlformats.org/drawingml/2006/main">
          <a:pPr eaLnBrk="0" hangingPunct="0"/>
          <a:r>
            <a:rPr lang="en-US" sz="1400" b="1" i="0" dirty="0" smtClean="0">
              <a:solidFill>
                <a:schemeClr val="accent1"/>
              </a:solidFill>
              <a:latin typeface="+mn-lt"/>
              <a:ea typeface="Times New Roman" charset="0"/>
              <a:cs typeface="Times New Roman" charset="0"/>
            </a:rPr>
            <a:t>small </a:t>
          </a:r>
          <a:r>
            <a:rPr lang="en-US" sz="1400" b="1" i="0" baseline="0" dirty="0" smtClean="0">
              <a:solidFill>
                <a:schemeClr val="accent1"/>
              </a:solidFill>
              <a:latin typeface="+mn-lt"/>
              <a:ea typeface="Times New Roman" charset="0"/>
              <a:cs typeface="Times New Roman" charset="0"/>
            </a:rPr>
            <a:t>pickup</a:t>
          </a:r>
          <a:endParaRPr lang="en-US" sz="1400" b="1"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0.05066</cdr:x>
      <cdr:y>0.15825</cdr:y>
    </cdr:from>
    <cdr:to>
      <cdr:x>0.47658</cdr:x>
      <cdr:y>0.2925</cdr:y>
    </cdr:to>
    <cdr:grpSp>
      <cdr:nvGrpSpPr>
        <cdr:cNvPr id="5" name="Group 4"/>
        <cdr:cNvGrpSpPr/>
      </cdr:nvGrpSpPr>
      <cdr:grpSpPr>
        <a:xfrm xmlns:a="http://schemas.openxmlformats.org/drawingml/2006/main">
          <a:off x="186556" y="710707"/>
          <a:ext cx="1568452" cy="602922"/>
          <a:chOff x="-336810" y="76834"/>
          <a:chExt cx="1168384" cy="368275"/>
        </a:xfrm>
      </cdr:grpSpPr>
      <cdr:sp macro="" textlink="">
        <cdr:nvSpPr>
          <cdr:cNvPr id="7" name="TextBox 1"/>
          <cdr:cNvSpPr txBox="1"/>
        </cdr:nvSpPr>
        <cdr:spPr bwMode="auto">
          <a:xfrm xmlns:a="http://schemas.openxmlformats.org/drawingml/2006/main">
            <a:off x="-336810" y="76834"/>
            <a:ext cx="1168384" cy="368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endParaRPr lang="en-US" sz="5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grpSp>
  </cdr:relSizeAnchor>
</c:userShapes>
</file>

<file path=ppt/drawings/drawing13.xml><?xml version="1.0" encoding="utf-8"?>
<c:userShapes xmlns:c="http://schemas.openxmlformats.org/drawingml/2006/chart">
  <cdr:relSizeAnchor xmlns:cdr="http://schemas.openxmlformats.org/drawingml/2006/chartDrawing">
    <cdr:from>
      <cdr:x>0</cdr:x>
      <cdr:y>0</cdr:y>
    </cdr:from>
    <cdr:to>
      <cdr:x>0.5382</cdr:x>
      <cdr:y>0.15972</cdr:y>
    </cdr:to>
    <cdr:sp macro="" textlink="">
      <cdr:nvSpPr>
        <cdr:cNvPr id="2" name="TextBox 1"/>
        <cdr:cNvSpPr txBox="1"/>
      </cdr:nvSpPr>
      <cdr:spPr bwMode="auto">
        <a:xfrm xmlns:a="http://schemas.openxmlformats.org/drawingml/2006/main">
          <a:off x="0" y="0"/>
          <a:ext cx="2952780" cy="43814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Light-duty</a:t>
          </a:r>
          <a:r>
            <a:rPr lang="en-US" sz="1400" b="1" i="0" baseline="0" dirty="0" smtClean="0">
              <a:solidFill>
                <a:schemeClr val="tx1"/>
              </a:solidFill>
              <a:latin typeface="+mn-lt"/>
              <a:ea typeface="Times New Roman" charset="0"/>
              <a:cs typeface="Times New Roman" charset="0"/>
            </a:rPr>
            <a:t> vehicle sales by fuel type </a:t>
          </a:r>
        </a:p>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(AEO2020 Reference case)</a:t>
          </a:r>
          <a:endParaRPr lang="en-US" sz="1400" b="1" i="0" dirty="0" smtClean="0">
            <a:solidFill>
              <a:schemeClr val="tx1"/>
            </a:solidFill>
            <a:latin typeface="+mn-lt"/>
            <a:ea typeface="Times New Roman" charset="0"/>
            <a:cs typeface="Times New Roman" charset="0"/>
          </a:endParaRPr>
        </a:p>
        <a:p xmlns:a="http://schemas.openxmlformats.org/drawingml/2006/main">
          <a:pPr eaLnBrk="0" hangingPunct="0"/>
          <a:r>
            <a:rPr lang="en-US" sz="1400" dirty="0">
              <a:solidFill>
                <a:schemeClr val="tx1"/>
              </a:solidFill>
              <a:ea typeface="Times New Roman" charset="0"/>
              <a:cs typeface="Times New Roman" charset="0"/>
            </a:rPr>
            <a:t>m</a:t>
          </a:r>
          <a:r>
            <a:rPr lang="en-US" sz="1400" i="0" dirty="0" smtClean="0">
              <a:solidFill>
                <a:schemeClr val="tx1"/>
              </a:solidFill>
              <a:latin typeface="+mn-lt"/>
              <a:ea typeface="Times New Roman" charset="0"/>
              <a:cs typeface="Times New Roman" charset="0"/>
            </a:rPr>
            <a:t>illions of vehicles</a:t>
          </a:r>
        </a:p>
      </cdr:txBody>
    </cdr:sp>
  </cdr:relSizeAnchor>
  <cdr:relSizeAnchor xmlns:cdr="http://schemas.openxmlformats.org/drawingml/2006/chartDrawing">
    <cdr:from>
      <cdr:x>0.06765</cdr:x>
      <cdr:y>0.13677</cdr:y>
    </cdr:from>
    <cdr:to>
      <cdr:x>0.28987</cdr:x>
      <cdr:y>0.26175</cdr:y>
    </cdr:to>
    <cdr:grpSp>
      <cdr:nvGrpSpPr>
        <cdr:cNvPr id="3" name="Group 2"/>
        <cdr:cNvGrpSpPr/>
      </cdr:nvGrpSpPr>
      <cdr:grpSpPr>
        <a:xfrm xmlns:a="http://schemas.openxmlformats.org/drawingml/2006/main">
          <a:off x="424652" y="692039"/>
          <a:ext cx="1394917" cy="632383"/>
          <a:chOff x="-1533452" y="147524"/>
          <a:chExt cx="1168384" cy="342867"/>
        </a:xfrm>
      </cdr:grpSpPr>
      <cdr:sp macro="" textlink="">
        <cdr:nvSpPr>
          <cdr:cNvPr id="5" name="TextBox 1"/>
          <cdr:cNvSpPr txBox="1"/>
        </cdr:nvSpPr>
        <cdr:spPr bwMode="auto">
          <a:xfrm xmlns:a="http://schemas.openxmlformats.org/drawingml/2006/main">
            <a:off x="-1533452" y="147524"/>
            <a:ext cx="1168384" cy="3428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grpSp>
  </cdr:relSizeAnchor>
  <cdr:relSizeAnchor xmlns:cdr="http://schemas.openxmlformats.org/drawingml/2006/chartDrawing">
    <cdr:from>
      <cdr:x>0.67786</cdr:x>
      <cdr:y>0.19863</cdr:y>
    </cdr:from>
    <cdr:to>
      <cdr:x>0.98723</cdr:x>
      <cdr:y>0.83231</cdr:y>
    </cdr:to>
    <cdr:sp macro="" textlink="">
      <cdr:nvSpPr>
        <cdr:cNvPr id="10" name="TextBox 1"/>
        <cdr:cNvSpPr txBox="1"/>
      </cdr:nvSpPr>
      <cdr:spPr bwMode="auto">
        <a:xfrm xmlns:a="http://schemas.openxmlformats.org/drawingml/2006/main">
          <a:off x="2834466" y="628135"/>
          <a:ext cx="1293615" cy="200388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bg2"/>
              </a:solidFill>
              <a:latin typeface="+mn-lt"/>
              <a:ea typeface="Times New Roman" charset="0"/>
              <a:cs typeface="Times New Roman" charset="0"/>
            </a:rPr>
            <a:t>other</a:t>
          </a:r>
        </a:p>
        <a:p xmlns:a="http://schemas.openxmlformats.org/drawingml/2006/main">
          <a:pPr eaLnBrk="0" hangingPunct="0"/>
          <a:endParaRPr lang="en-US" sz="1400" b="1" i="0" baseline="0" dirty="0" smtClean="0">
            <a:solidFill>
              <a:schemeClr val="accent6"/>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6"/>
              </a:solidFill>
              <a:latin typeface="+mn-lt"/>
              <a:ea typeface="Times New Roman" charset="0"/>
              <a:cs typeface="Times New Roman" charset="0"/>
            </a:rPr>
            <a:t>hybrid electric</a:t>
          </a:r>
        </a:p>
        <a:p xmlns:a="http://schemas.openxmlformats.org/drawingml/2006/main">
          <a:pPr eaLnBrk="0" hangingPunct="0"/>
          <a:endParaRPr lang="en-US" sz="1400" b="1" i="0" baseline="0" dirty="0" smtClean="0">
            <a:solidFill>
              <a:schemeClr val="accent4"/>
            </a:solidFill>
            <a:latin typeface="+mn-lt"/>
            <a:ea typeface="Times New Roman" charset="0"/>
            <a:cs typeface="Times New Roman" charset="0"/>
          </a:endParaRPr>
        </a:p>
        <a:p xmlns:a="http://schemas.openxmlformats.org/drawingml/2006/main">
          <a:pPr eaLnBrk="0" hangingPunct="0"/>
          <a:r>
            <a:rPr lang="en-US" sz="1400" b="1" dirty="0">
              <a:solidFill>
                <a:schemeClr val="accent4"/>
              </a:solidFill>
              <a:ea typeface="Times New Roman" charset="0"/>
              <a:cs typeface="Times New Roman" charset="0"/>
            </a:rPr>
            <a:t>p</a:t>
          </a:r>
          <a:r>
            <a:rPr lang="en-US" sz="1400" b="1" dirty="0" smtClean="0">
              <a:solidFill>
                <a:schemeClr val="accent4"/>
              </a:solidFill>
              <a:ea typeface="Times New Roman" charset="0"/>
              <a:cs typeface="Times New Roman" charset="0"/>
            </a:rPr>
            <a:t>lug-in hybrid </a:t>
          </a:r>
        </a:p>
        <a:p xmlns:a="http://schemas.openxmlformats.org/drawingml/2006/main">
          <a:pPr eaLnBrk="0" hangingPunct="0"/>
          <a:r>
            <a:rPr lang="en-US" sz="1400" b="1" dirty="0" smtClean="0">
              <a:solidFill>
                <a:schemeClr val="accent4"/>
              </a:solidFill>
              <a:ea typeface="Times New Roman" charset="0"/>
              <a:cs typeface="Times New Roman" charset="0"/>
            </a:rPr>
            <a:t>electric </a:t>
          </a:r>
        </a:p>
        <a:p xmlns:a="http://schemas.openxmlformats.org/drawingml/2006/main">
          <a:pPr eaLnBrk="0" hangingPunct="0"/>
          <a:r>
            <a:rPr lang="en-US" sz="1400" b="1" dirty="0" smtClean="0">
              <a:solidFill>
                <a:schemeClr val="accent4"/>
              </a:solidFill>
              <a:ea typeface="Times New Roman" charset="0"/>
              <a:cs typeface="Times New Roman" charset="0"/>
            </a:rPr>
            <a:t>vehicle</a:t>
          </a:r>
          <a:endParaRPr lang="en-US" sz="1400" b="1" i="0" baseline="0" dirty="0" smtClean="0">
            <a:solidFill>
              <a:schemeClr val="accent4"/>
            </a:solidFill>
            <a:latin typeface="+mn-lt"/>
            <a:ea typeface="Times New Roman" charset="0"/>
            <a:cs typeface="Times New Roman" charset="0"/>
          </a:endParaRPr>
        </a:p>
        <a:p xmlns:a="http://schemas.openxmlformats.org/drawingml/2006/main">
          <a:pPr eaLnBrk="0" hangingPunct="0"/>
          <a:endParaRPr lang="en-US" sz="1400" b="1" i="0" baseline="0" dirty="0" smtClean="0">
            <a:solidFill>
              <a:schemeClr val="accent3"/>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3"/>
              </a:solidFill>
              <a:latin typeface="+mn-lt"/>
              <a:ea typeface="Times New Roman" charset="0"/>
              <a:cs typeface="Times New Roman" charset="0"/>
            </a:rPr>
            <a:t>battery electric</a:t>
          </a:r>
        </a:p>
        <a:p xmlns:a="http://schemas.openxmlformats.org/drawingml/2006/main">
          <a:pPr eaLnBrk="0" hangingPunct="0"/>
          <a:endParaRPr lang="en-US" sz="1400" b="1" i="0" baseline="0" dirty="0" smtClean="0">
            <a:solidFill>
              <a:schemeClr val="accent2"/>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2"/>
              </a:solidFill>
              <a:latin typeface="+mn-lt"/>
              <a:ea typeface="Times New Roman" charset="0"/>
              <a:cs typeface="Times New Roman" charset="0"/>
            </a:rPr>
            <a:t>diesel</a:t>
          </a:r>
        </a:p>
        <a:p xmlns:a="http://schemas.openxmlformats.org/drawingml/2006/main">
          <a:pPr eaLnBrk="0" hangingPunct="0"/>
          <a:endParaRPr lang="en-US" sz="1400" b="1" i="0" baseline="0" dirty="0" smtClean="0">
            <a:solidFill>
              <a:schemeClr val="accent1"/>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1"/>
              </a:solidFill>
              <a:latin typeface="+mn-lt"/>
              <a:ea typeface="Times New Roman" charset="0"/>
              <a:cs typeface="Times New Roman" charset="0"/>
            </a:rPr>
            <a:t>flex fuel</a:t>
          </a:r>
        </a:p>
        <a:p xmlns:a="http://schemas.openxmlformats.org/drawingml/2006/main">
          <a:pPr eaLnBrk="0" hangingPunct="0"/>
          <a:endParaRPr lang="en-US" sz="1400" b="1" i="0" baseline="0" dirty="0" smtClean="0">
            <a:solidFill>
              <a:schemeClr val="tx2"/>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tx2"/>
              </a:solidFill>
              <a:latin typeface="+mn-lt"/>
              <a:ea typeface="Times New Roman" charset="0"/>
              <a:cs typeface="Times New Roman" charset="0"/>
            </a:rPr>
            <a:t>gasoline</a:t>
          </a:r>
        </a:p>
        <a:p xmlns:a="http://schemas.openxmlformats.org/drawingml/2006/main">
          <a:pPr eaLnBrk="0" hangingPunct="0"/>
          <a:endParaRPr lang="en-US" sz="900" b="1" i="0" dirty="0" smtClean="0">
            <a:solidFill>
              <a:schemeClr val="tx1"/>
            </a:solidFill>
            <a:latin typeface="+mn-lt"/>
            <a:ea typeface="Times New Roman" charset="0"/>
            <a:cs typeface="Times New Roman" charset="0"/>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cdr:x>
      <cdr:y>0</cdr:y>
    </cdr:from>
    <cdr:to>
      <cdr:x>0.6632</cdr:x>
      <cdr:y>0.18403</cdr:y>
    </cdr:to>
    <cdr:sp macro="" textlink="">
      <cdr:nvSpPr>
        <cdr:cNvPr id="2" name="TextBox 1"/>
        <cdr:cNvSpPr txBox="1"/>
      </cdr:nvSpPr>
      <cdr:spPr bwMode="auto">
        <a:xfrm xmlns:a="http://schemas.openxmlformats.org/drawingml/2006/main">
          <a:off x="0" y="0"/>
          <a:ext cx="4165525" cy="93116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New vehicle sales of battery powered vehicles</a:t>
          </a:r>
        </a:p>
        <a:p xmlns:a="http://schemas.openxmlformats.org/drawingml/2006/main">
          <a:pPr eaLnBrk="0" hangingPunct="0"/>
          <a:r>
            <a:rPr lang="en-US" sz="1400" b="1" dirty="0" smtClean="0">
              <a:ea typeface="Times New Roman" charset="0"/>
              <a:cs typeface="Times New Roman" charset="0"/>
            </a:rPr>
            <a:t>(AEO2020 Reference case)</a:t>
          </a:r>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b="0" i="0" dirty="0" smtClean="0">
              <a:solidFill>
                <a:sysClr val="windowText" lastClr="000000"/>
              </a:solidFill>
              <a:latin typeface="+mn-lt"/>
              <a:ea typeface="Times New Roman" charset="0"/>
              <a:cs typeface="Times New Roman" charset="0"/>
            </a:rPr>
            <a:t>millions</a:t>
          </a:r>
          <a:r>
            <a:rPr lang="en-US" sz="1400" b="0" i="0" baseline="0" dirty="0" smtClean="0">
              <a:solidFill>
                <a:sysClr val="windowText" lastClr="000000"/>
              </a:solidFill>
              <a:latin typeface="+mn-lt"/>
              <a:ea typeface="Times New Roman" charset="0"/>
              <a:cs typeface="Times New Roman" charset="0"/>
            </a:rPr>
            <a:t> of vehicles</a:t>
          </a:r>
          <a:endParaRPr lang="en-US" sz="1400" b="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0.61703</cdr:x>
      <cdr:y>0.164</cdr:y>
    </cdr:from>
    <cdr:to>
      <cdr:x>0.98812</cdr:x>
      <cdr:y>0.95231</cdr:y>
    </cdr:to>
    <cdr:sp macro="" textlink="">
      <cdr:nvSpPr>
        <cdr:cNvPr id="3" name="TextBox 2"/>
        <cdr:cNvSpPr txBox="1"/>
      </cdr:nvSpPr>
      <cdr:spPr bwMode="auto">
        <a:xfrm xmlns:a="http://schemas.openxmlformats.org/drawingml/2006/main">
          <a:off x="3377680" y="829819"/>
          <a:ext cx="2031382" cy="398874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endParaRPr lang="en-US" sz="1400" b="1" i="0" dirty="0" smtClean="0">
            <a:solidFill>
              <a:schemeClr val="accent5">
                <a:lumMod val="50000"/>
              </a:schemeClr>
            </a:solidFill>
            <a:latin typeface="+mn-lt"/>
            <a:ea typeface="Times New Roman" charset="0"/>
            <a:cs typeface="Times New Roman" charset="0"/>
          </a:endParaRPr>
        </a:p>
        <a:p xmlns:a="http://schemas.openxmlformats.org/drawingml/2006/main">
          <a:pPr eaLnBrk="0" hangingPunct="0"/>
          <a:endParaRPr lang="en-US" sz="1400" b="1" dirty="0">
            <a:solidFill>
              <a:schemeClr val="accent5">
                <a:lumMod val="50000"/>
              </a:schemeClr>
            </a:solidFill>
            <a:ea typeface="Times New Roman" charset="0"/>
            <a:cs typeface="Times New Roman" charset="0"/>
          </a:endParaRPr>
        </a:p>
        <a:p xmlns:a="http://schemas.openxmlformats.org/drawingml/2006/main">
          <a:pPr eaLnBrk="0" hangingPunct="0"/>
          <a:endParaRPr lang="en-US" sz="1400" b="1" i="0" dirty="0" smtClean="0">
            <a:solidFill>
              <a:schemeClr val="accent5">
                <a:lumMod val="50000"/>
              </a:schemeClr>
            </a:solidFill>
            <a:latin typeface="+mn-lt"/>
            <a:ea typeface="Times New Roman" charset="0"/>
            <a:cs typeface="Times New Roman" charset="0"/>
          </a:endParaRPr>
        </a:p>
        <a:p xmlns:a="http://schemas.openxmlformats.org/drawingml/2006/main">
          <a:pPr eaLnBrk="0" hangingPunct="0"/>
          <a:endParaRPr lang="en-US" sz="1400" b="1" dirty="0" smtClean="0">
            <a:solidFill>
              <a:schemeClr val="accent5">
                <a:lumMod val="50000"/>
              </a:schemeClr>
            </a:solidFill>
            <a:ea typeface="Times New Roman" charset="0"/>
            <a:cs typeface="Times New Roman" charset="0"/>
          </a:endParaRPr>
        </a:p>
        <a:p xmlns:a="http://schemas.openxmlformats.org/drawingml/2006/main">
          <a:pPr eaLnBrk="0" hangingPunct="0"/>
          <a:endParaRPr lang="en-US" sz="1400" b="1" dirty="0">
            <a:solidFill>
              <a:schemeClr val="accent5">
                <a:lumMod val="50000"/>
              </a:schemeClr>
            </a:solidFill>
            <a:ea typeface="Times New Roman" charset="0"/>
            <a:cs typeface="Times New Roman" charset="0"/>
          </a:endParaRPr>
        </a:p>
        <a:p xmlns:a="http://schemas.openxmlformats.org/drawingml/2006/main">
          <a:pPr eaLnBrk="0" hangingPunct="0"/>
          <a:endParaRPr lang="en-US" sz="1400" b="1" i="0" dirty="0" smtClean="0">
            <a:solidFill>
              <a:schemeClr val="accent5">
                <a:lumMod val="50000"/>
              </a:schemeClr>
            </a:solidFill>
            <a:latin typeface="+mn-lt"/>
            <a:ea typeface="Times New Roman" charset="0"/>
            <a:cs typeface="Times New Roman" charset="0"/>
          </a:endParaRPr>
        </a:p>
        <a:p xmlns:a="http://schemas.openxmlformats.org/drawingml/2006/main">
          <a:pPr eaLnBrk="0" hangingPunct="0"/>
          <a:r>
            <a:rPr lang="en-US" sz="1400" b="1" i="0" dirty="0" smtClean="0">
              <a:solidFill>
                <a:srgbClr val="675005"/>
              </a:solidFill>
              <a:latin typeface="+mn-lt"/>
              <a:ea typeface="Times New Roman" charset="0"/>
              <a:cs typeface="Times New Roman" charset="0"/>
            </a:rPr>
            <a:t>total battery electric</a:t>
          </a:r>
        </a:p>
        <a:p xmlns:a="http://schemas.openxmlformats.org/drawingml/2006/main">
          <a:pPr eaLnBrk="0" hangingPunct="0"/>
          <a:endParaRPr lang="en-US" sz="1400" b="1" i="0" dirty="0" smtClean="0">
            <a:solidFill>
              <a:schemeClr val="accent2"/>
            </a:solidFill>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3"/>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1400" b="1" dirty="0">
            <a:solidFill>
              <a:schemeClr val="accent3"/>
            </a:solidFill>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3"/>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3"/>
              </a:solidFill>
              <a:effectLst/>
              <a:uLnTx/>
              <a:uFillTx/>
              <a:latin typeface="+mn-lt"/>
              <a:ea typeface="Times New Roman" charset="0"/>
              <a:cs typeface="Times New Roman" charset="0"/>
            </a:rPr>
            <a:t>300-mile </a:t>
          </a:r>
          <a:r>
            <a:rPr lang="en-US" sz="1400" b="1" dirty="0" smtClean="0">
              <a:solidFill>
                <a:schemeClr val="accent3"/>
              </a:solidFill>
              <a:ea typeface="Times New Roman" charset="0"/>
              <a:cs typeface="Times New Roman" charset="0"/>
            </a:rPr>
            <a:t>electric vehicle</a:t>
          </a:r>
        </a:p>
        <a:p xmlns:a="http://schemas.openxmlformats.org/drawingml/2006/main">
          <a:pPr eaLnBrk="0" hangingPunct="0">
            <a:defRPr/>
          </a:pPr>
          <a:r>
            <a:rPr lang="en-US" sz="1400" b="1" dirty="0" smtClean="0">
              <a:solidFill>
                <a:schemeClr val="accent5"/>
              </a:solidFill>
              <a:ea typeface="Times New Roman" charset="0"/>
              <a:cs typeface="Times New Roman" charset="0"/>
            </a:rPr>
            <a:t>hybrid </a:t>
          </a:r>
          <a:r>
            <a:rPr lang="en-US" sz="1400" b="1" dirty="0">
              <a:solidFill>
                <a:schemeClr val="accent5"/>
              </a:solidFill>
              <a:ea typeface="Times New Roman" charset="0"/>
              <a:cs typeface="Times New Roman" charset="0"/>
            </a:rPr>
            <a:t>electric</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1"/>
              </a:solidFill>
              <a:effectLst/>
              <a:uLnTx/>
              <a:uFillTx/>
              <a:latin typeface="+mn-lt"/>
              <a:ea typeface="Times New Roman" charset="0"/>
              <a:cs typeface="Times New Roman" charset="0"/>
            </a:rPr>
            <a:t>200-mile </a:t>
          </a:r>
          <a:r>
            <a:rPr lang="en-US" sz="1400" b="1" dirty="0" smtClean="0">
              <a:solidFill>
                <a:schemeClr val="accent1"/>
              </a:solidFill>
              <a:ea typeface="Times New Roman" charset="0"/>
              <a:cs typeface="Times New Roman" charset="0"/>
            </a:rPr>
            <a:t>electric vehicle</a:t>
          </a:r>
          <a:endParaRPr kumimoji="0" lang="en-US" sz="1400" b="1" i="0" u="none" strike="noStrike" kern="0" cap="none" spc="0" normalizeH="0" baseline="0" noProof="0" dirty="0" smtClean="0">
            <a:ln>
              <a:noFill/>
            </a:ln>
            <a:solidFill>
              <a:schemeClr val="accent1"/>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900" b="1" dirty="0">
            <a:solidFill>
              <a:schemeClr val="accent2"/>
            </a:solidFill>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1400" b="1" i="0" dirty="0" smtClean="0">
            <a:solidFill>
              <a:schemeClr val="accent5">
                <a:lumMod val="60000"/>
                <a:lumOff val="40000"/>
              </a:schemeClr>
            </a:solidFill>
            <a:effectLst/>
            <a:latin typeface="+mn-lt"/>
            <a:ea typeface="+mn-ea"/>
            <a:cs typeface="+mn-cs"/>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dirty="0" smtClean="0">
              <a:solidFill>
                <a:schemeClr val="accent5">
                  <a:lumMod val="60000"/>
                  <a:lumOff val="40000"/>
                </a:schemeClr>
              </a:solidFill>
              <a:effectLst/>
              <a:latin typeface="+mn-lt"/>
              <a:ea typeface="+mn-ea"/>
              <a:cs typeface="+mn-cs"/>
            </a:rPr>
            <a:t>plug-in hybrid electric</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200" dirty="0">
            <a:solidFill>
              <a:schemeClr val="accent5">
                <a:lumMod val="60000"/>
                <a:lumOff val="40000"/>
              </a:schemeClr>
            </a:solidFill>
            <a:effectLst/>
          </a:endParaRPr>
        </a:p>
        <a:p xmlns:a="http://schemas.openxmlformats.org/drawingml/2006/main">
          <a:pPr eaLnBrk="0" hangingPunct="0"/>
          <a:r>
            <a:rPr lang="en-US" sz="1400" b="1" i="0" dirty="0" smtClean="0">
              <a:solidFill>
                <a:schemeClr val="accent2"/>
              </a:solidFill>
              <a:latin typeface="+mn-lt"/>
              <a:ea typeface="Times New Roman" charset="0"/>
              <a:cs typeface="Times New Roman" charset="0"/>
            </a:rPr>
            <a:t>100-mile </a:t>
          </a:r>
          <a:r>
            <a:rPr lang="en-US" sz="1400" b="1" dirty="0" smtClean="0">
              <a:solidFill>
                <a:schemeClr val="accent2"/>
              </a:solidFill>
              <a:ea typeface="Times New Roman" charset="0"/>
              <a:cs typeface="Times New Roman" charset="0"/>
            </a:rPr>
            <a:t>electric vehicle</a:t>
          </a:r>
          <a:endParaRPr lang="en-US" sz="1400" b="1" i="0" dirty="0" smtClean="0">
            <a:solidFill>
              <a:schemeClr val="accent2"/>
            </a:solidFill>
            <a:latin typeface="+mn-lt"/>
            <a:ea typeface="Times New Roman" charset="0"/>
            <a:cs typeface="Times New Roman" charset="0"/>
          </a:endParaRPr>
        </a:p>
      </cdr:txBody>
    </cdr:sp>
  </cdr:relSizeAnchor>
  <cdr:relSizeAnchor xmlns:cdr="http://schemas.openxmlformats.org/drawingml/2006/chartDrawing">
    <cdr:from>
      <cdr:x>0.07652</cdr:x>
      <cdr:y>0.1337</cdr:y>
    </cdr:from>
    <cdr:to>
      <cdr:x>0.28948</cdr:x>
      <cdr:y>0.26795</cdr:y>
    </cdr:to>
    <cdr:grpSp>
      <cdr:nvGrpSpPr>
        <cdr:cNvPr id="4" name="Group 3"/>
        <cdr:cNvGrpSpPr/>
      </cdr:nvGrpSpPr>
      <cdr:grpSpPr>
        <a:xfrm xmlns:a="http://schemas.openxmlformats.org/drawingml/2006/main">
          <a:off x="424657" y="676505"/>
          <a:ext cx="1181847" cy="679288"/>
          <a:chOff x="303781" y="44599"/>
          <a:chExt cx="1168384" cy="368275"/>
        </a:xfrm>
      </cdr:grpSpPr>
      <cdr:sp macro="" textlink="">
        <cdr:nvSpPr>
          <cdr:cNvPr id="6" name="TextBox 1"/>
          <cdr:cNvSpPr txBox="1"/>
        </cdr:nvSpPr>
        <cdr:spPr bwMode="auto">
          <a:xfrm xmlns:a="http://schemas.openxmlformats.org/drawingml/2006/main">
            <a:off x="303781" y="44599"/>
            <a:ext cx="1168384" cy="3682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grpSp>
  </cdr:relSizeAnchor>
</c:userShapes>
</file>

<file path=ppt/drawings/drawing15.xml><?xml version="1.0" encoding="utf-8"?>
<c:userShapes xmlns:c="http://schemas.openxmlformats.org/drawingml/2006/chart">
  <cdr:relSizeAnchor xmlns:cdr="http://schemas.openxmlformats.org/drawingml/2006/chartDrawing">
    <cdr:from>
      <cdr:x>0.00521</cdr:x>
      <cdr:y>0</cdr:y>
    </cdr:from>
    <cdr:to>
      <cdr:x>0.46875</cdr:x>
      <cdr:y>0.23264</cdr:y>
    </cdr:to>
    <cdr:sp macro="" textlink="">
      <cdr:nvSpPr>
        <cdr:cNvPr id="2" name="TextBox 1"/>
        <cdr:cNvSpPr txBox="1"/>
      </cdr:nvSpPr>
      <cdr:spPr bwMode="auto">
        <a:xfrm xmlns:a="http://schemas.openxmlformats.org/drawingml/2006/main">
          <a:off x="28575" y="0"/>
          <a:ext cx="2543175" cy="6381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Transportation sector consumption of minor petroleum and alternative fuels (AEO2020 Reference case) </a:t>
          </a:r>
        </a:p>
        <a:p xmlns:a="http://schemas.openxmlformats.org/drawingml/2006/main">
          <a:pPr eaLnBrk="0" hangingPunct="0"/>
          <a:r>
            <a:rPr lang="en-US" sz="1400" b="0" i="0" baseline="0" dirty="0" smtClean="0">
              <a:solidFill>
                <a:sysClr val="windowText" lastClr="000000"/>
              </a:solidFill>
              <a:latin typeface="+mn-lt"/>
              <a:ea typeface="Times New Roman" charset="0"/>
              <a:cs typeface="Times New Roman" charset="0"/>
            </a:rPr>
            <a:t>quadrillion British thermal units</a:t>
          </a:r>
          <a:endParaRPr lang="en-US" sz="1400" b="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0.18766</cdr:x>
      <cdr:y>0.1231</cdr:y>
    </cdr:from>
    <cdr:to>
      <cdr:x>0.40062</cdr:x>
      <cdr:y>0.26199</cdr:y>
    </cdr:to>
    <cdr:sp macro="" textlink="">
      <cdr:nvSpPr>
        <cdr:cNvPr id="6" name="TextBox 1"/>
        <cdr:cNvSpPr txBox="1"/>
      </cdr:nvSpPr>
      <cdr:spPr bwMode="auto">
        <a:xfrm xmlns:a="http://schemas.openxmlformats.org/drawingml/2006/main">
          <a:off x="2190106" y="598962"/>
          <a:ext cx="2485358" cy="67579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0.77165</cdr:x>
      <cdr:y>0.08738</cdr:y>
    </cdr:from>
    <cdr:to>
      <cdr:x>0.99854</cdr:x>
      <cdr:y>0.79102</cdr:y>
    </cdr:to>
    <cdr:sp macro="" textlink="">
      <cdr:nvSpPr>
        <cdr:cNvPr id="3" name="TextBox 2"/>
        <cdr:cNvSpPr txBox="1"/>
      </cdr:nvSpPr>
      <cdr:spPr bwMode="auto">
        <a:xfrm xmlns:a="http://schemas.openxmlformats.org/drawingml/2006/main">
          <a:off x="8486122" y="425160"/>
          <a:ext cx="2495182" cy="342367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endParaRPr>
        </a:p>
        <a:p xmlns:a="http://schemas.openxmlformats.org/drawingml/2006/main">
          <a:pPr lvl="0" eaLnBrk="0" hangingPunct="0">
            <a:defRPr/>
          </a:pPr>
          <a:r>
            <a:rPr lang="en-US" sz="1400" b="1" dirty="0">
              <a:solidFill>
                <a:schemeClr val="tx2"/>
              </a:solidFill>
              <a:ea typeface="Times New Roman" charset="0"/>
              <a:cs typeface="Times New Roman" charset="0"/>
            </a:rPr>
            <a:t>hydrogen</a:t>
          </a:r>
          <a:endPar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2"/>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5"/>
              </a:solidFill>
              <a:effectLst/>
              <a:uLnTx/>
              <a:uFillTx/>
              <a:latin typeface="+mn-lt"/>
              <a:ea typeface="Times New Roman" charset="0"/>
              <a:cs typeface="Times New Roman" charset="0"/>
            </a:rPr>
            <a:t>propane</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1"/>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1"/>
              </a:solidFill>
              <a:effectLst/>
              <a:uLnTx/>
              <a:uFillTx/>
              <a:latin typeface="+mn-lt"/>
              <a:ea typeface="Times New Roman" charset="0"/>
              <a:cs typeface="Times New Roman" charset="0"/>
            </a:rPr>
            <a:t>compressed and liquid natural gas</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4"/>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4"/>
              </a:solidFill>
              <a:effectLst/>
              <a:uLnTx/>
              <a:uFillTx/>
              <a:latin typeface="+mn-lt"/>
              <a:ea typeface="Times New Roman" charset="0"/>
              <a:cs typeface="Times New Roman" charset="0"/>
            </a:rPr>
            <a:t>electricity</a:t>
          </a:r>
          <a:r>
            <a:rPr kumimoji="0" lang="en-US" sz="1400" b="1" i="0" u="none" strike="noStrike" kern="0" cap="none" spc="0" normalizeH="0" baseline="0" noProof="0" dirty="0" smtClean="0">
              <a:ln>
                <a:noFill/>
              </a:ln>
              <a:solidFill>
                <a:schemeClr val="accent1"/>
              </a:solidFill>
              <a:effectLst/>
              <a:uLnTx/>
              <a:uFillTx/>
              <a:latin typeface="+mn-lt"/>
              <a:ea typeface="Times New Roman" charset="0"/>
              <a:cs typeface="Times New Roman" charset="0"/>
            </a:rPr>
            <a:t>	 </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3"/>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3"/>
              </a:solidFill>
              <a:effectLst/>
              <a:uLnTx/>
              <a:uFillTx/>
              <a:latin typeface="+mn-lt"/>
              <a:ea typeface="Times New Roman" charset="0"/>
              <a:cs typeface="Times New Roman" charset="0"/>
            </a:rPr>
            <a:t>residual fuel oil</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lang="en-US" sz="1400" b="1" i="0" baseline="0" dirty="0" smtClean="0">
            <a:solidFill>
              <a:schemeClr val="accent2"/>
            </a:solidFill>
            <a:effectLst/>
            <a:latin typeface="+mn-lt"/>
            <a:ea typeface="+mn-ea"/>
            <a:cs typeface="+mn-cs"/>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lang="en-US" sz="1400" b="1" i="0" baseline="0" dirty="0" smtClean="0">
              <a:solidFill>
                <a:schemeClr val="accent2"/>
              </a:solidFill>
              <a:effectLst/>
              <a:latin typeface="+mn-lt"/>
              <a:ea typeface="+mn-ea"/>
              <a:cs typeface="+mn-cs"/>
            </a:rPr>
            <a:t>other </a:t>
          </a:r>
          <a:r>
            <a:rPr lang="en-US" sz="1400" b="1" i="0" baseline="0" dirty="0">
              <a:solidFill>
                <a:schemeClr val="accent2"/>
              </a:solidFill>
              <a:effectLst/>
              <a:latin typeface="+mn-lt"/>
              <a:ea typeface="+mn-ea"/>
              <a:cs typeface="+mn-cs"/>
            </a:rPr>
            <a:t>petroleum	</a:t>
          </a:r>
          <a:r>
            <a:rPr kumimoji="0" lang="en-US" sz="1400" b="1" i="0" u="none" strike="noStrike" kern="0" cap="none" spc="0" normalizeH="0" baseline="0" noProof="0" dirty="0" smtClean="0">
              <a:ln>
                <a:noFill/>
              </a:ln>
              <a:solidFill>
                <a:schemeClr val="accent5"/>
              </a:solidFill>
              <a:effectLst/>
              <a:uLnTx/>
              <a:uFillTx/>
              <a:latin typeface="+mn-lt"/>
              <a:ea typeface="Times New Roman" charset="0"/>
              <a:cs typeface="Times New Roman" charset="0"/>
            </a:rPr>
            <a:t> </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endParaRPr kumimoji="0" lang="en-US" sz="1400" b="1" i="0" u="none" strike="noStrike" kern="0" cap="none" spc="0" normalizeH="0" baseline="0" noProof="0" dirty="0" smtClean="0">
            <a:ln>
              <a:noFill/>
            </a:ln>
            <a:solidFill>
              <a:schemeClr val="accent5"/>
            </a:solidFill>
            <a:effectLst/>
            <a:uLnTx/>
            <a:uFillTx/>
            <a:latin typeface="+mn-lt"/>
            <a:ea typeface="Times New Roman" charset="0"/>
            <a:cs typeface="Times New Roman" charset="0"/>
          </a:endParaRP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dirty="0" smtClean="0">
              <a:ln>
                <a:noFill/>
              </a:ln>
              <a:solidFill>
                <a:schemeClr val="accent6"/>
              </a:solidFill>
              <a:effectLst/>
              <a:uLnTx/>
              <a:uFillTx/>
              <a:latin typeface="+mn-lt"/>
              <a:ea typeface="Times New Roman" charset="0"/>
              <a:cs typeface="Times New Roman" charset="0"/>
            </a:rPr>
            <a:t>pipeline fuel natural gas</a:t>
          </a:r>
          <a:endParaRPr kumimoji="0" lang="en-US" sz="1400" b="1" i="0" u="none" strike="noStrike" kern="0" cap="none" spc="0" normalizeH="0" baseline="0" noProof="0" dirty="0" smtClean="0">
            <a:ln>
              <a:noFill/>
            </a:ln>
            <a:solidFill>
              <a:schemeClr val="accent5"/>
            </a:solidFill>
            <a:effectLst/>
            <a:uLnTx/>
            <a:uFillTx/>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0.00521</cdr:x>
      <cdr:y>0</cdr:y>
    </cdr:from>
    <cdr:to>
      <cdr:x>0.46875</cdr:x>
      <cdr:y>0.23264</cdr:y>
    </cdr:to>
    <cdr:sp macro="" textlink="">
      <cdr:nvSpPr>
        <cdr:cNvPr id="2" name="TextBox 1"/>
        <cdr:cNvSpPr txBox="1"/>
      </cdr:nvSpPr>
      <cdr:spPr bwMode="auto">
        <a:xfrm xmlns:a="http://schemas.openxmlformats.org/drawingml/2006/main">
          <a:off x="28575" y="0"/>
          <a:ext cx="2543175" cy="6381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Transportation sector consumption (by fuel)</a:t>
          </a:r>
        </a:p>
        <a:p xmlns:a="http://schemas.openxmlformats.org/drawingml/2006/main">
          <a:pPr eaLnBrk="0" hangingPunct="0"/>
          <a:r>
            <a:rPr lang="en-US" sz="1400" b="1" dirty="0" smtClean="0">
              <a:ea typeface="Times New Roman" charset="0"/>
              <a:cs typeface="Times New Roman" charset="0"/>
            </a:rPr>
            <a:t>(AEO2020 Reference case)</a:t>
          </a:r>
          <a:endParaRPr lang="en-US" sz="14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b="0" i="0" baseline="0" dirty="0" smtClean="0">
              <a:solidFill>
                <a:sysClr val="windowText" lastClr="000000"/>
              </a:solidFill>
              <a:latin typeface="+mn-lt"/>
              <a:ea typeface="Times New Roman" charset="0"/>
              <a:cs typeface="Times New Roman" charset="0"/>
            </a:rPr>
            <a:t>quadrillion British thermal units</a:t>
          </a:r>
          <a:endParaRPr lang="en-US" sz="1400" b="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0.09412</cdr:x>
      <cdr:y>0.15511</cdr:y>
    </cdr:from>
    <cdr:to>
      <cdr:x>0.30708</cdr:x>
      <cdr:y>0.294</cdr:y>
    </cdr:to>
    <cdr:grpSp>
      <cdr:nvGrpSpPr>
        <cdr:cNvPr id="4" name="Group 3"/>
        <cdr:cNvGrpSpPr/>
      </cdr:nvGrpSpPr>
      <cdr:grpSpPr>
        <a:xfrm xmlns:a="http://schemas.openxmlformats.org/drawingml/2006/main">
          <a:off x="529709" y="776129"/>
          <a:ext cx="1198543" cy="694968"/>
          <a:chOff x="1155330" y="-6799964"/>
          <a:chExt cx="1168384" cy="28217336"/>
        </a:xfrm>
      </cdr:grpSpPr>
      <cdr:sp macro="" textlink="">
        <cdr:nvSpPr>
          <cdr:cNvPr id="6" name="TextBox 1"/>
          <cdr:cNvSpPr txBox="1"/>
        </cdr:nvSpPr>
        <cdr:spPr bwMode="auto">
          <a:xfrm xmlns:a="http://schemas.openxmlformats.org/drawingml/2006/main">
            <a:off x="1155330" y="-6799964"/>
            <a:ext cx="1168384" cy="2821733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grpSp>
  </cdr:relSizeAnchor>
  <cdr:relSizeAnchor xmlns:cdr="http://schemas.openxmlformats.org/drawingml/2006/chartDrawing">
    <cdr:from>
      <cdr:x>0.70321</cdr:x>
      <cdr:y>0.31103</cdr:y>
    </cdr:from>
    <cdr:to>
      <cdr:x>0.96234</cdr:x>
      <cdr:y>0.92316</cdr:y>
    </cdr:to>
    <cdr:sp macro="" textlink="">
      <cdr:nvSpPr>
        <cdr:cNvPr id="7" name="TextBox 1"/>
        <cdr:cNvSpPr txBox="1"/>
      </cdr:nvSpPr>
      <cdr:spPr bwMode="auto">
        <a:xfrm xmlns:a="http://schemas.openxmlformats.org/drawingml/2006/main">
          <a:off x="3957678" y="1556292"/>
          <a:ext cx="1458389" cy="306293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a:p xmlns:a="http://schemas.openxmlformats.org/drawingml/2006/main">
          <a:pPr eaLnBrk="0" hangingPunct="0"/>
          <a:endParaRPr lang="en-US" sz="1400" b="1" dirty="0">
            <a:solidFill>
              <a:schemeClr val="accent6"/>
            </a:solidFill>
            <a:ea typeface="Times New Roman" charset="0"/>
            <a:cs typeface="Times New Roman" charset="0"/>
          </a:endParaRPr>
        </a:p>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a:p xmlns:a="http://schemas.openxmlformats.org/drawingml/2006/main">
          <a:pPr eaLnBrk="0" hangingPunct="0"/>
          <a:endParaRPr lang="en-US" sz="1400" b="1" dirty="0">
            <a:solidFill>
              <a:schemeClr val="accent6"/>
            </a:solidFill>
            <a:ea typeface="Times New Roman" charset="0"/>
            <a:cs typeface="Times New Roman" charset="0"/>
          </a:endParaRPr>
        </a:p>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a:p xmlns:a="http://schemas.openxmlformats.org/drawingml/2006/main">
          <a:pPr eaLnBrk="0" hangingPunct="0"/>
          <a:r>
            <a:rPr lang="en-US" sz="1400" b="1" dirty="0">
              <a:solidFill>
                <a:schemeClr val="accent6"/>
              </a:solidFill>
              <a:ea typeface="Times New Roman" charset="0"/>
              <a:cs typeface="Times New Roman" charset="0"/>
            </a:rPr>
            <a:t>m</a:t>
          </a:r>
          <a:r>
            <a:rPr lang="en-US" sz="1400" b="1" i="0" dirty="0" smtClean="0">
              <a:solidFill>
                <a:schemeClr val="accent6"/>
              </a:solidFill>
              <a:latin typeface="+mn-lt"/>
              <a:ea typeface="Times New Roman" charset="0"/>
              <a:cs typeface="Times New Roman" charset="0"/>
            </a:rPr>
            <a:t>otor</a:t>
          </a:r>
          <a:r>
            <a:rPr lang="en-US" sz="1400" b="1" dirty="0" smtClean="0">
              <a:solidFill>
                <a:schemeClr val="accent6"/>
              </a:solidFill>
              <a:ea typeface="Times New Roman" charset="0"/>
              <a:cs typeface="Times New Roman" charset="0"/>
            </a:rPr>
            <a:t> </a:t>
          </a:r>
          <a:r>
            <a:rPr lang="en-US" sz="1400" b="1" i="0" dirty="0" smtClean="0">
              <a:solidFill>
                <a:schemeClr val="accent6"/>
              </a:solidFill>
              <a:latin typeface="+mn-lt"/>
              <a:ea typeface="Times New Roman" charset="0"/>
              <a:cs typeface="Times New Roman" charset="0"/>
            </a:rPr>
            <a:t>gasoline</a:t>
          </a:r>
          <a:endParaRPr lang="en-US" sz="1400" b="1" i="0" dirty="0" smtClean="0">
            <a:solidFill>
              <a:schemeClr val="tx2"/>
            </a:solidFill>
            <a:latin typeface="+mn-lt"/>
            <a:ea typeface="Times New Roman" charset="0"/>
            <a:cs typeface="Times New Roman" charset="0"/>
          </a:endParaRPr>
        </a:p>
        <a:p xmlns:a="http://schemas.openxmlformats.org/drawingml/2006/main">
          <a:pPr eaLnBrk="0" hangingPunct="0"/>
          <a:endParaRPr lang="en-US" sz="800" b="1" dirty="0" smtClean="0">
            <a:solidFill>
              <a:schemeClr val="accent2"/>
            </a:solidFill>
            <a:ea typeface="Times New Roman" charset="0"/>
            <a:cs typeface="Times New Roman" charset="0"/>
          </a:endParaRPr>
        </a:p>
        <a:p xmlns:a="http://schemas.openxmlformats.org/drawingml/2006/main">
          <a:pPr eaLnBrk="0" hangingPunct="0"/>
          <a:endParaRPr lang="en-US" sz="800" b="1" dirty="0" smtClean="0">
            <a:solidFill>
              <a:schemeClr val="accent2"/>
            </a:solidFill>
            <a:ea typeface="Times New Roman" charset="0"/>
            <a:cs typeface="Times New Roman" charset="0"/>
          </a:endParaRPr>
        </a:p>
        <a:p xmlns:a="http://schemas.openxmlformats.org/drawingml/2006/main">
          <a:pPr eaLnBrk="0" hangingPunct="0"/>
          <a:r>
            <a:rPr lang="en-US" sz="1400" b="1" dirty="0" smtClean="0">
              <a:solidFill>
                <a:schemeClr val="accent2"/>
              </a:solidFill>
              <a:ea typeface="Times New Roman" charset="0"/>
              <a:cs typeface="Times New Roman" charset="0"/>
            </a:rPr>
            <a:t>d</a:t>
          </a:r>
          <a:r>
            <a:rPr lang="en-US" sz="1400" b="1" i="0" dirty="0" smtClean="0">
              <a:solidFill>
                <a:schemeClr val="accent2"/>
              </a:solidFill>
              <a:latin typeface="+mn-lt"/>
              <a:ea typeface="Times New Roman" charset="0"/>
              <a:cs typeface="Times New Roman" charset="0"/>
            </a:rPr>
            <a:t>istillate</a:t>
          </a:r>
          <a:r>
            <a:rPr lang="en-US" sz="1400" b="1" dirty="0" smtClean="0">
              <a:solidFill>
                <a:schemeClr val="accent2"/>
              </a:solidFill>
              <a:ea typeface="Times New Roman" charset="0"/>
              <a:cs typeface="Times New Roman" charset="0"/>
            </a:rPr>
            <a:t> </a:t>
          </a:r>
          <a:r>
            <a:rPr lang="en-US" sz="1400" b="1" i="0" dirty="0" smtClean="0">
              <a:solidFill>
                <a:schemeClr val="accent2"/>
              </a:solidFill>
              <a:latin typeface="+mn-lt"/>
              <a:ea typeface="Times New Roman" charset="0"/>
              <a:cs typeface="Times New Roman" charset="0"/>
            </a:rPr>
            <a:t>fuel oil</a:t>
          </a:r>
        </a:p>
        <a:p xmlns:a="http://schemas.openxmlformats.org/drawingml/2006/main">
          <a:pPr eaLnBrk="0" hangingPunct="0"/>
          <a:endParaRPr lang="en-US" sz="800" b="1" i="0" dirty="0" smtClean="0">
            <a:solidFill>
              <a:schemeClr val="accent4"/>
            </a:solidFill>
            <a:latin typeface="+mn-lt"/>
            <a:ea typeface="Times New Roman" charset="0"/>
            <a:cs typeface="Times New Roman" charset="0"/>
          </a:endParaRPr>
        </a:p>
        <a:p xmlns:a="http://schemas.openxmlformats.org/drawingml/2006/main">
          <a:pPr eaLnBrk="0" hangingPunct="0"/>
          <a:endParaRPr lang="en-US" sz="800" b="1" i="0" dirty="0" smtClean="0">
            <a:solidFill>
              <a:schemeClr val="accent4"/>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4"/>
              </a:solidFill>
              <a:latin typeface="+mn-lt"/>
              <a:ea typeface="Times New Roman" charset="0"/>
              <a:cs typeface="Times New Roman" charset="0"/>
            </a:rPr>
            <a:t>jet fuel</a:t>
          </a:r>
        </a:p>
        <a:p xmlns:a="http://schemas.openxmlformats.org/drawingml/2006/main">
          <a:pPr eaLnBrk="0" hangingPunct="0"/>
          <a:endParaRPr lang="en-US" sz="800" b="1" i="0" dirty="0" smtClean="0">
            <a:solidFill>
              <a:schemeClr val="accent5"/>
            </a:solidFill>
            <a:latin typeface="+mn-lt"/>
            <a:ea typeface="Times New Roman" charset="0"/>
            <a:cs typeface="Times New Roman" charset="0"/>
          </a:endParaRPr>
        </a:p>
        <a:p xmlns:a="http://schemas.openxmlformats.org/drawingml/2006/main">
          <a:pPr eaLnBrk="0" hangingPunct="0"/>
          <a:endParaRPr lang="en-US" sz="800" b="1" i="0" dirty="0" smtClean="0">
            <a:solidFill>
              <a:schemeClr val="accent5"/>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5"/>
              </a:solidFill>
              <a:latin typeface="+mn-lt"/>
              <a:ea typeface="Times New Roman" charset="0"/>
              <a:cs typeface="Times New Roman" charset="0"/>
            </a:rPr>
            <a:t>electricity</a:t>
          </a:r>
        </a:p>
        <a:p xmlns:a="http://schemas.openxmlformats.org/drawingml/2006/main">
          <a:pPr eaLnBrk="0" hangingPunct="0"/>
          <a:endParaRPr lang="en-US" sz="1400" b="1" i="0" dirty="0" smtClean="0">
            <a:solidFill>
              <a:schemeClr val="tx1">
                <a:lumMod val="50000"/>
                <a:lumOff val="50000"/>
              </a:schemeClr>
            </a:solidFill>
            <a:latin typeface="+mn-lt"/>
            <a:ea typeface="Times New Roman" charset="0"/>
            <a:cs typeface="Times New Roman" charset="0"/>
          </a:endParaRPr>
        </a:p>
        <a:p xmlns:a="http://schemas.openxmlformats.org/drawingml/2006/main">
          <a:pPr eaLnBrk="0" hangingPunct="0"/>
          <a:r>
            <a:rPr lang="en-US" sz="1400" b="1" i="0" dirty="0" smtClean="0">
              <a:solidFill>
                <a:schemeClr val="tx1">
                  <a:lumMod val="50000"/>
                  <a:lumOff val="50000"/>
                </a:schemeClr>
              </a:solidFill>
              <a:latin typeface="+mn-lt"/>
              <a:ea typeface="Times New Roman" charset="0"/>
              <a:cs typeface="Times New Roman" charset="0"/>
            </a:rPr>
            <a:t>other</a:t>
          </a:r>
          <a:endParaRPr lang="en-US" sz="1400" b="0" i="0" dirty="0" smtClean="0">
            <a:solidFill>
              <a:schemeClr val="tx1">
                <a:lumMod val="50000"/>
                <a:lumOff val="50000"/>
              </a:schemeClr>
            </a:solidFill>
            <a:latin typeface="+mn-lt"/>
            <a:ea typeface="Times New Roman" charset="0"/>
            <a:cs typeface="Times New Roman"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0.15108</cdr:x>
      <cdr:y>0.13574</cdr:y>
    </cdr:from>
    <cdr:to>
      <cdr:x>0.39773</cdr:x>
      <cdr:y>0.27231</cdr:y>
    </cdr:to>
    <cdr:sp macro="" textlink="">
      <cdr:nvSpPr>
        <cdr:cNvPr id="4" name="TextBox 1"/>
        <cdr:cNvSpPr txBox="1"/>
      </cdr:nvSpPr>
      <cdr:spPr bwMode="auto">
        <a:xfrm xmlns:a="http://schemas.openxmlformats.org/drawingml/2006/main">
          <a:off x="577602" y="687254"/>
          <a:ext cx="942994" cy="69147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bg2"/>
              </a:solidFill>
              <a:latin typeface="+mn-lt"/>
              <a:ea typeface="Times New Roman" charset="0"/>
              <a:cs typeface="Times New Roman" charset="0"/>
            </a:rPr>
            <a:t>         2019</a:t>
          </a:r>
        </a:p>
        <a:p xmlns:a="http://schemas.openxmlformats.org/drawingml/2006/main">
          <a:pPr eaLnBrk="0" hangingPunct="0"/>
          <a:endParaRPr lang="en-US" sz="5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cdr:x>
      <cdr:y>0</cdr:y>
    </cdr:from>
    <cdr:to>
      <cdr:x>1</cdr:x>
      <cdr:y>0.11915</cdr:y>
    </cdr:to>
    <cdr:sp macro="" textlink="">
      <cdr:nvSpPr>
        <cdr:cNvPr id="6" name="TextBox 1"/>
        <cdr:cNvSpPr txBox="1"/>
      </cdr:nvSpPr>
      <cdr:spPr bwMode="auto">
        <a:xfrm xmlns:a="http://schemas.openxmlformats.org/drawingml/2006/main">
          <a:off x="0" y="0"/>
          <a:ext cx="3823206" cy="62438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r>
            <a:rPr lang="en-US" sz="1400" b="1" i="0" baseline="0" dirty="0" smtClean="0">
              <a:solidFill>
                <a:schemeClr val="tx1"/>
              </a:solidFill>
              <a:latin typeface="+mn-lt"/>
              <a:ea typeface="Times New Roman" charset="0"/>
              <a:cs typeface="Times New Roman" charset="0"/>
            </a:rPr>
            <a:t>Vehicle travel</a:t>
          </a:r>
        </a:p>
        <a:p xmlns:a="http://schemas.openxmlformats.org/drawingml/2006/main">
          <a:pPr algn="l" eaLnBrk="0" hangingPunct="0"/>
          <a:r>
            <a:rPr lang="en-US" sz="1400" b="1" i="0" baseline="0" dirty="0" smtClean="0">
              <a:solidFill>
                <a:schemeClr val="tx1"/>
              </a:solidFill>
              <a:latin typeface="+mn-lt"/>
              <a:ea typeface="Times New Roman" charset="0"/>
              <a:cs typeface="Times New Roman" charset="0"/>
            </a:rPr>
            <a:t>(AEO2020 Reference case)</a:t>
          </a:r>
          <a:endParaRPr lang="en-US" sz="1400" b="1" i="0" baseline="0" dirty="0">
            <a:solidFill>
              <a:schemeClr val="tx1"/>
            </a:solidFill>
            <a:latin typeface="+mn-lt"/>
            <a:ea typeface="Times New Roman" charset="0"/>
            <a:cs typeface="Times New Roman" charset="0"/>
          </a:endParaRPr>
        </a:p>
        <a:p xmlns:a="http://schemas.openxmlformats.org/drawingml/2006/main">
          <a:pPr eaLnBrk="0" hangingPunct="0"/>
          <a:r>
            <a:rPr lang="en-US" sz="1400" b="0" i="0" baseline="0" dirty="0">
              <a:solidFill>
                <a:sysClr val="windowText" lastClr="000000"/>
              </a:solidFill>
              <a:latin typeface="+mn-lt"/>
              <a:ea typeface="Times New Roman" charset="0"/>
              <a:cs typeface="Times New Roman" charset="0"/>
            </a:rPr>
            <a:t>trillion vehicle miles</a:t>
          </a:r>
          <a:endParaRPr lang="en-US" sz="1400" b="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0.38548</cdr:x>
      <cdr:y>0.37836</cdr:y>
    </cdr:from>
    <cdr:to>
      <cdr:x>0.99357</cdr:x>
      <cdr:y>0.4478</cdr:y>
    </cdr:to>
    <cdr:sp macro="" textlink="">
      <cdr:nvSpPr>
        <cdr:cNvPr id="7" name="TextBox 1"/>
        <cdr:cNvSpPr txBox="1"/>
      </cdr:nvSpPr>
      <cdr:spPr bwMode="auto">
        <a:xfrm xmlns:a="http://schemas.openxmlformats.org/drawingml/2006/main">
          <a:off x="1057445" y="1699241"/>
          <a:ext cx="1668112" cy="31185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1"/>
              </a:solidFill>
              <a:latin typeface="Arial (body)"/>
              <a:ea typeface="Times New Roman" charset="0"/>
              <a:cs typeface="Times New Roman" charset="0"/>
            </a:rPr>
            <a:t>light</a:t>
          </a:r>
          <a:r>
            <a:rPr lang="en-US" sz="1400" b="1" i="0" baseline="0" dirty="0" smtClean="0">
              <a:solidFill>
                <a:schemeClr val="accent1"/>
              </a:solidFill>
              <a:latin typeface="Arial (body)"/>
              <a:ea typeface="Times New Roman" charset="0"/>
              <a:cs typeface="Times New Roman" charset="0"/>
            </a:rPr>
            <a:t>-duty vehicles</a:t>
          </a:r>
          <a:endParaRPr lang="en-US" sz="1400" b="1" i="0" dirty="0" smtClean="0">
            <a:solidFill>
              <a:schemeClr val="accent1"/>
            </a:solidFill>
            <a:latin typeface="Arial (body)"/>
            <a:ea typeface="Times New Roman" charset="0"/>
            <a:cs typeface="Times New Roman" charset="0"/>
          </a:endParaRPr>
        </a:p>
      </cdr:txBody>
    </cdr:sp>
  </cdr:relSizeAnchor>
  <cdr:relSizeAnchor xmlns:cdr="http://schemas.openxmlformats.org/drawingml/2006/chartDrawing">
    <cdr:from>
      <cdr:x>0.35575</cdr:x>
      <cdr:y>0.76319</cdr:y>
    </cdr:from>
    <cdr:to>
      <cdr:x>1</cdr:x>
      <cdr:y>0.8082</cdr:y>
    </cdr:to>
    <cdr:sp macro="" textlink="">
      <cdr:nvSpPr>
        <cdr:cNvPr id="8" name="TextBox 1"/>
        <cdr:cNvSpPr txBox="1"/>
      </cdr:nvSpPr>
      <cdr:spPr bwMode="auto">
        <a:xfrm xmlns:a="http://schemas.openxmlformats.org/drawingml/2006/main">
          <a:off x="1360106" y="3864174"/>
          <a:ext cx="2463100" cy="22789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3"/>
              </a:solidFill>
              <a:latin typeface="Arial (body)"/>
              <a:ea typeface="Times New Roman" charset="0"/>
              <a:cs typeface="Times New Roman" charset="0"/>
            </a:rPr>
            <a:t>heavy-duty trucks</a:t>
          </a:r>
        </a:p>
      </cdr:txBody>
    </cdr:sp>
  </cdr:relSizeAnchor>
</c:userShapes>
</file>

<file path=ppt/drawings/drawing4.xml><?xml version="1.0" encoding="utf-8"?>
<c:userShapes xmlns:c="http://schemas.openxmlformats.org/drawingml/2006/chart">
  <cdr:relSizeAnchor xmlns:cdr="http://schemas.openxmlformats.org/drawingml/2006/chartDrawing">
    <cdr:from>
      <cdr:x>0.15294</cdr:x>
      <cdr:y>0.14525</cdr:y>
    </cdr:from>
    <cdr:to>
      <cdr:x>0.41972</cdr:x>
      <cdr:y>0.28205</cdr:y>
    </cdr:to>
    <cdr:sp macro="" textlink="">
      <cdr:nvSpPr>
        <cdr:cNvPr id="4" name="TextBox 1"/>
        <cdr:cNvSpPr txBox="1"/>
      </cdr:nvSpPr>
      <cdr:spPr bwMode="auto">
        <a:xfrm xmlns:a="http://schemas.openxmlformats.org/drawingml/2006/main">
          <a:off x="704409" y="735423"/>
          <a:ext cx="1228736" cy="69264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bg2"/>
              </a:solidFill>
              <a:latin typeface="+mn-lt"/>
              <a:ea typeface="Times New Roman" charset="0"/>
              <a:cs typeface="Times New Roman" charset="0"/>
            </a:rPr>
            <a:t>         2019</a:t>
          </a:r>
        </a:p>
        <a:p xmlns:a="http://schemas.openxmlformats.org/drawingml/2006/main">
          <a:pPr eaLnBrk="0" hangingPunct="0"/>
          <a:endParaRPr lang="en-US" sz="5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cdr:x>
      <cdr:y>0</cdr:y>
    </cdr:from>
    <cdr:to>
      <cdr:x>1</cdr:x>
      <cdr:y>0.11732</cdr:y>
    </cdr:to>
    <cdr:sp macro="" textlink="">
      <cdr:nvSpPr>
        <cdr:cNvPr id="6" name="TextBox 1"/>
        <cdr:cNvSpPr txBox="1"/>
      </cdr:nvSpPr>
      <cdr:spPr bwMode="auto">
        <a:xfrm xmlns:a="http://schemas.openxmlformats.org/drawingml/2006/main">
          <a:off x="0" y="0"/>
          <a:ext cx="4520336" cy="61479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r>
            <a:rPr lang="en-US" sz="1400" b="1" i="0" baseline="0" dirty="0" smtClean="0">
              <a:solidFill>
                <a:schemeClr val="tx1"/>
              </a:solidFill>
              <a:latin typeface="+mn-lt"/>
              <a:ea typeface="Times New Roman" charset="0"/>
              <a:cs typeface="Times New Roman" charset="0"/>
            </a:rPr>
            <a:t>Passenger travel </a:t>
          </a:r>
        </a:p>
        <a:p xmlns:a="http://schemas.openxmlformats.org/drawingml/2006/main">
          <a:pPr algn="l" eaLnBrk="0" hangingPunct="0"/>
          <a:r>
            <a:rPr lang="en-US" sz="1400" b="1" i="0" baseline="0" dirty="0" smtClean="0">
              <a:solidFill>
                <a:schemeClr val="tx1"/>
              </a:solidFill>
              <a:latin typeface="+mn-lt"/>
              <a:ea typeface="Times New Roman" charset="0"/>
              <a:cs typeface="Times New Roman" charset="0"/>
            </a:rPr>
            <a:t>(AEO2020 Reference</a:t>
          </a:r>
          <a:r>
            <a:rPr lang="en-US" sz="1400" b="1" i="0" dirty="0" smtClean="0">
              <a:solidFill>
                <a:schemeClr val="tx1"/>
              </a:solidFill>
              <a:latin typeface="+mn-lt"/>
              <a:ea typeface="Times New Roman" charset="0"/>
              <a:cs typeface="Times New Roman" charset="0"/>
            </a:rPr>
            <a:t> case)</a:t>
          </a:r>
          <a:endParaRPr lang="en-US" sz="1400" b="1" i="0" baseline="0" dirty="0">
            <a:solidFill>
              <a:schemeClr val="tx1"/>
            </a:solidFill>
            <a:latin typeface="+mn-lt"/>
            <a:ea typeface="Times New Roman" charset="0"/>
            <a:cs typeface="Times New Roman" charset="0"/>
          </a:endParaRPr>
        </a:p>
        <a:p xmlns:a="http://schemas.openxmlformats.org/drawingml/2006/main">
          <a:pPr algn="l" eaLnBrk="0" hangingPunct="0"/>
          <a:r>
            <a:rPr lang="en-US" sz="1400" dirty="0" smtClean="0">
              <a:ea typeface="Times New Roman" charset="0"/>
              <a:cs typeface="Times New Roman" charset="0"/>
            </a:rPr>
            <a:t>tr</a:t>
          </a:r>
          <a:r>
            <a:rPr lang="en-US" sz="1400" b="0" i="0" baseline="0" dirty="0" smtClean="0">
              <a:solidFill>
                <a:sysClr val="windowText" lastClr="000000"/>
              </a:solidFill>
              <a:latin typeface="+mn-lt"/>
              <a:ea typeface="Times New Roman" charset="0"/>
              <a:cs typeface="Times New Roman" charset="0"/>
            </a:rPr>
            <a:t>illion </a:t>
          </a:r>
          <a:r>
            <a:rPr lang="en-US" sz="1400" b="0" i="0" baseline="0" dirty="0">
              <a:solidFill>
                <a:sysClr val="windowText" lastClr="000000"/>
              </a:solidFill>
              <a:latin typeface="+mn-lt"/>
              <a:ea typeface="Times New Roman" charset="0"/>
              <a:cs typeface="Times New Roman" charset="0"/>
            </a:rPr>
            <a:t>revenue passenger miles</a:t>
          </a:r>
          <a:endParaRPr lang="en-US" sz="1400" b="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0.44276</cdr:x>
      <cdr:y>0.77664</cdr:y>
    </cdr:from>
    <cdr:to>
      <cdr:x>0.75279</cdr:x>
      <cdr:y>0.83615</cdr:y>
    </cdr:to>
    <cdr:sp macro="" textlink="">
      <cdr:nvSpPr>
        <cdr:cNvPr id="7" name="TextBox 1"/>
        <cdr:cNvSpPr txBox="1"/>
      </cdr:nvSpPr>
      <cdr:spPr bwMode="auto">
        <a:xfrm xmlns:a="http://schemas.openxmlformats.org/drawingml/2006/main">
          <a:off x="2039273" y="3932269"/>
          <a:ext cx="1427937" cy="30131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5"/>
              </a:solidFill>
              <a:latin typeface="Arial (body)"/>
              <a:ea typeface="Times New Roman" charset="0"/>
              <a:cs typeface="Times New Roman" charset="0"/>
            </a:rPr>
            <a:t>bus</a:t>
          </a:r>
        </a:p>
      </cdr:txBody>
    </cdr:sp>
  </cdr:relSizeAnchor>
  <cdr:relSizeAnchor xmlns:cdr="http://schemas.openxmlformats.org/drawingml/2006/chartDrawing">
    <cdr:from>
      <cdr:x>0.40691</cdr:x>
      <cdr:y>0.83027</cdr:y>
    </cdr:from>
    <cdr:to>
      <cdr:x>0.98756</cdr:x>
      <cdr:y>0.88054</cdr:y>
    </cdr:to>
    <cdr:sp macro="" textlink="">
      <cdr:nvSpPr>
        <cdr:cNvPr id="8" name="TextBox 1"/>
        <cdr:cNvSpPr txBox="1"/>
      </cdr:nvSpPr>
      <cdr:spPr bwMode="auto">
        <a:xfrm xmlns:a="http://schemas.openxmlformats.org/drawingml/2006/main">
          <a:off x="1874154" y="4203834"/>
          <a:ext cx="2674358" cy="25452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2"/>
              </a:solidFill>
              <a:latin typeface="Arial (body)"/>
              <a:ea typeface="Times New Roman" charset="0"/>
              <a:cs typeface="Times New Roman" charset="0"/>
            </a:rPr>
            <a:t>passenger rail</a:t>
          </a:r>
        </a:p>
      </cdr:txBody>
    </cdr:sp>
  </cdr:relSizeAnchor>
  <cdr:relSizeAnchor xmlns:cdr="http://schemas.openxmlformats.org/drawingml/2006/chartDrawing">
    <cdr:from>
      <cdr:x>0.44276</cdr:x>
      <cdr:y>0.59962</cdr:y>
    </cdr:from>
    <cdr:to>
      <cdr:x>0.7528</cdr:x>
      <cdr:y>0.65914</cdr:y>
    </cdr:to>
    <cdr:sp macro="" textlink="">
      <cdr:nvSpPr>
        <cdr:cNvPr id="9" name="TextBox 1"/>
        <cdr:cNvSpPr txBox="1"/>
      </cdr:nvSpPr>
      <cdr:spPr bwMode="auto">
        <a:xfrm xmlns:a="http://schemas.openxmlformats.org/drawingml/2006/main">
          <a:off x="2039250" y="3036007"/>
          <a:ext cx="1427983" cy="30136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1"/>
              </a:solidFill>
              <a:latin typeface="Arial (body)"/>
              <a:ea typeface="Times New Roman" charset="0"/>
              <a:cs typeface="Times New Roman" charset="0"/>
            </a:rPr>
            <a:t>air</a:t>
          </a:r>
        </a:p>
      </cdr:txBody>
    </cdr:sp>
  </cdr:relSizeAnchor>
</c:userShapes>
</file>

<file path=ppt/drawings/drawing5.xml><?xml version="1.0" encoding="utf-8"?>
<c:userShapes xmlns:c="http://schemas.openxmlformats.org/drawingml/2006/chart">
  <cdr:relSizeAnchor xmlns:cdr="http://schemas.openxmlformats.org/drawingml/2006/chartDrawing">
    <cdr:from>
      <cdr:x>0.13609</cdr:x>
      <cdr:y>0.14108</cdr:y>
    </cdr:from>
    <cdr:to>
      <cdr:x>0.38274</cdr:x>
      <cdr:y>0.27765</cdr:y>
    </cdr:to>
    <cdr:sp macro="" textlink="">
      <cdr:nvSpPr>
        <cdr:cNvPr id="4" name="TextBox 1"/>
        <cdr:cNvSpPr txBox="1"/>
      </cdr:nvSpPr>
      <cdr:spPr bwMode="auto">
        <a:xfrm xmlns:a="http://schemas.openxmlformats.org/drawingml/2006/main">
          <a:off x="520313" y="717171"/>
          <a:ext cx="942994" cy="69425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tx1"/>
              </a:solidFill>
              <a:latin typeface="+mn-lt"/>
              <a:ea typeface="Times New Roman" charset="0"/>
              <a:cs typeface="Times New Roman" charset="0"/>
            </a:rPr>
            <a:t>         2019</a:t>
          </a:r>
        </a:p>
        <a:p xmlns:a="http://schemas.openxmlformats.org/drawingml/2006/main">
          <a:pPr eaLnBrk="0" hangingPunct="0"/>
          <a:endParaRPr lang="en-US" sz="500" b="0" i="0" dirty="0" smtClean="0">
            <a:solidFill>
              <a:schemeClr val="tx1"/>
            </a:solidFill>
            <a:latin typeface="+mn-lt"/>
            <a:ea typeface="Times New Roman" charset="0"/>
            <a:cs typeface="Times New Roman" charset="0"/>
          </a:endParaRP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cdr:x>
      <cdr:y>0.00402</cdr:y>
    </cdr:from>
    <cdr:to>
      <cdr:x>1</cdr:x>
      <cdr:y>0.11643</cdr:y>
    </cdr:to>
    <cdr:sp macro="" textlink="">
      <cdr:nvSpPr>
        <cdr:cNvPr id="6" name="TextBox 1"/>
        <cdr:cNvSpPr txBox="1"/>
      </cdr:nvSpPr>
      <cdr:spPr bwMode="auto">
        <a:xfrm xmlns:a="http://schemas.openxmlformats.org/drawingml/2006/main">
          <a:off x="0" y="20340"/>
          <a:ext cx="3823206" cy="5691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eaLnBrk="0" hangingPunct="0"/>
          <a:r>
            <a:rPr lang="en-US" sz="1400" b="1" i="0" baseline="0" dirty="0" smtClean="0">
              <a:solidFill>
                <a:schemeClr val="tx1"/>
              </a:solidFill>
              <a:latin typeface="+mn-lt"/>
              <a:ea typeface="Times New Roman" charset="0"/>
              <a:cs typeface="Times New Roman" charset="0"/>
            </a:rPr>
            <a:t>Rail </a:t>
          </a:r>
          <a:r>
            <a:rPr lang="en-US" sz="1400" b="1" i="0" baseline="0" dirty="0">
              <a:solidFill>
                <a:schemeClr val="tx1"/>
              </a:solidFill>
              <a:latin typeface="+mn-lt"/>
              <a:ea typeface="Times New Roman" charset="0"/>
              <a:cs typeface="Times New Roman" charset="0"/>
            </a:rPr>
            <a:t>and domestic </a:t>
          </a:r>
          <a:r>
            <a:rPr lang="en-US" sz="1400" b="1" i="0" baseline="0" dirty="0" smtClean="0">
              <a:solidFill>
                <a:schemeClr val="tx1"/>
              </a:solidFill>
              <a:latin typeface="+mn-lt"/>
              <a:ea typeface="Times New Roman" charset="0"/>
              <a:cs typeface="Times New Roman" charset="0"/>
            </a:rPr>
            <a:t>shipping </a:t>
          </a:r>
        </a:p>
        <a:p xmlns:a="http://schemas.openxmlformats.org/drawingml/2006/main">
          <a:pPr algn="l" eaLnBrk="0" hangingPunct="0"/>
          <a:r>
            <a:rPr lang="en-US" sz="1400" b="1" i="0" baseline="0" dirty="0" smtClean="0">
              <a:solidFill>
                <a:schemeClr val="tx1"/>
              </a:solidFill>
              <a:latin typeface="+mn-lt"/>
              <a:ea typeface="Times New Roman" charset="0"/>
              <a:cs typeface="Times New Roman" charset="0"/>
            </a:rPr>
            <a:t>(AEO2020 Reference case)</a:t>
          </a:r>
          <a:endParaRPr lang="en-US" sz="1400" b="1" i="0" baseline="0" dirty="0">
            <a:solidFill>
              <a:schemeClr val="tx1"/>
            </a:solidFill>
            <a:latin typeface="+mn-lt"/>
            <a:ea typeface="Times New Roman" charset="0"/>
            <a:cs typeface="Times New Roman" charset="0"/>
          </a:endParaRPr>
        </a:p>
        <a:p xmlns:a="http://schemas.openxmlformats.org/drawingml/2006/main">
          <a:pPr algn="l" eaLnBrk="0" hangingPunct="0"/>
          <a:r>
            <a:rPr lang="en-US" sz="1400" dirty="0" smtClean="0">
              <a:ea typeface="Times New Roman" charset="0"/>
              <a:cs typeface="Times New Roman" charset="0"/>
            </a:rPr>
            <a:t>tr</a:t>
          </a:r>
          <a:r>
            <a:rPr lang="en-US" sz="1400" b="0" i="0" baseline="0" dirty="0" smtClean="0">
              <a:solidFill>
                <a:sysClr val="windowText" lastClr="000000"/>
              </a:solidFill>
              <a:latin typeface="+mn-lt"/>
              <a:ea typeface="Times New Roman" charset="0"/>
              <a:cs typeface="Times New Roman" charset="0"/>
            </a:rPr>
            <a:t>illion ton-miles </a:t>
          </a:r>
          <a:r>
            <a:rPr lang="en-US" sz="1400" b="0" i="0" baseline="0" dirty="0">
              <a:solidFill>
                <a:sysClr val="windowText" lastClr="000000"/>
              </a:solidFill>
              <a:latin typeface="+mn-lt"/>
              <a:ea typeface="Times New Roman" charset="0"/>
              <a:cs typeface="Times New Roman" charset="0"/>
            </a:rPr>
            <a:t>traveled</a:t>
          </a:r>
          <a:endParaRPr lang="en-US" sz="1400" b="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0.55756</cdr:x>
      <cdr:y>0.5</cdr:y>
    </cdr:from>
    <cdr:to>
      <cdr:x>0.96901</cdr:x>
      <cdr:y>0.56945</cdr:y>
    </cdr:to>
    <cdr:sp macro="" textlink="">
      <cdr:nvSpPr>
        <cdr:cNvPr id="2" name="TextBox 1"/>
        <cdr:cNvSpPr txBox="1"/>
      </cdr:nvSpPr>
      <cdr:spPr bwMode="auto">
        <a:xfrm xmlns:a="http://schemas.openxmlformats.org/drawingml/2006/main">
          <a:off x="2131674" y="2541764"/>
          <a:ext cx="1573058" cy="35305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accent1"/>
              </a:solidFill>
              <a:latin typeface="Arial (body)"/>
              <a:ea typeface="Times New Roman" charset="0"/>
              <a:cs typeface="Times New Roman" charset="0"/>
            </a:rPr>
            <a:t>freight</a:t>
          </a:r>
          <a:r>
            <a:rPr lang="en-US" sz="1400" b="1" i="0" baseline="0" dirty="0" smtClean="0">
              <a:solidFill>
                <a:schemeClr val="accent1"/>
              </a:solidFill>
              <a:latin typeface="Arial (body)"/>
              <a:ea typeface="Times New Roman" charset="0"/>
              <a:cs typeface="Times New Roman" charset="0"/>
            </a:rPr>
            <a:t> rail</a:t>
          </a:r>
          <a:endParaRPr lang="en-US" sz="1400" b="1" i="0" dirty="0" smtClean="0">
            <a:solidFill>
              <a:schemeClr val="accent1"/>
            </a:solidFill>
            <a:latin typeface="Arial (body)"/>
            <a:ea typeface="Times New Roman" charset="0"/>
            <a:cs typeface="Times New Roman" charset="0"/>
          </a:endParaRPr>
        </a:p>
      </cdr:txBody>
    </cdr:sp>
  </cdr:relSizeAnchor>
  <cdr:relSizeAnchor xmlns:cdr="http://schemas.openxmlformats.org/drawingml/2006/chartDrawing">
    <cdr:from>
      <cdr:x>0.40327</cdr:x>
      <cdr:y>0.77902</cdr:y>
    </cdr:from>
    <cdr:to>
      <cdr:x>0.93064</cdr:x>
      <cdr:y>0.84847</cdr:y>
    </cdr:to>
    <cdr:sp macro="" textlink="">
      <cdr:nvSpPr>
        <cdr:cNvPr id="7" name="TextBox 1"/>
        <cdr:cNvSpPr txBox="1"/>
      </cdr:nvSpPr>
      <cdr:spPr bwMode="auto">
        <a:xfrm xmlns:a="http://schemas.openxmlformats.org/drawingml/2006/main">
          <a:off x="1541794" y="3960172"/>
          <a:ext cx="2016244" cy="35305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2"/>
              </a:solidFill>
              <a:latin typeface="Arial (body)"/>
              <a:ea typeface="Times New Roman" charset="0"/>
              <a:cs typeface="Times New Roman" charset="0"/>
            </a:rPr>
            <a:t>domestic</a:t>
          </a:r>
          <a:r>
            <a:rPr lang="en-US" sz="1000" b="1" i="0" dirty="0" smtClean="0">
              <a:solidFill>
                <a:schemeClr val="accent2"/>
              </a:solidFill>
              <a:latin typeface="Arial (body)"/>
              <a:ea typeface="Times New Roman" charset="0"/>
              <a:cs typeface="Times New Roman" charset="0"/>
            </a:rPr>
            <a:t> </a:t>
          </a:r>
          <a:r>
            <a:rPr lang="en-US" sz="1400" b="1" i="0" dirty="0" smtClean="0">
              <a:solidFill>
                <a:schemeClr val="accent2"/>
              </a:solidFill>
              <a:latin typeface="Arial (body)"/>
              <a:ea typeface="Times New Roman" charset="0"/>
              <a:cs typeface="Times New Roman" charset="0"/>
            </a:rPr>
            <a:t>marine</a:t>
          </a:r>
        </a:p>
      </cdr:txBody>
    </cdr:sp>
  </cdr:relSizeAnchor>
</c:userShapes>
</file>

<file path=ppt/drawings/drawing6.xml><?xml version="1.0" encoding="utf-8"?>
<c:userShapes xmlns:c="http://schemas.openxmlformats.org/drawingml/2006/chart">
  <cdr:relSizeAnchor xmlns:cdr="http://schemas.openxmlformats.org/drawingml/2006/chartDrawing">
    <cdr:from>
      <cdr:x>0</cdr:x>
      <cdr:y>0</cdr:y>
    </cdr:from>
    <cdr:to>
      <cdr:x>0.5382</cdr:x>
      <cdr:y>0.18151</cdr:y>
    </cdr:to>
    <cdr:sp macro="" textlink="">
      <cdr:nvSpPr>
        <cdr:cNvPr id="2" name="TextBox 1"/>
        <cdr:cNvSpPr txBox="1"/>
      </cdr:nvSpPr>
      <cdr:spPr bwMode="auto">
        <a:xfrm xmlns:a="http://schemas.openxmlformats.org/drawingml/2006/main">
          <a:off x="-238125" y="-1689099"/>
          <a:ext cx="2387684" cy="74819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Passenger</a:t>
          </a:r>
          <a:r>
            <a:rPr lang="en-US" sz="1400" b="1" i="0" baseline="0" dirty="0" smtClean="0">
              <a:solidFill>
                <a:schemeClr val="tx1"/>
              </a:solidFill>
              <a:latin typeface="+mn-lt"/>
              <a:ea typeface="Times New Roman" charset="0"/>
              <a:cs typeface="Times New Roman" charset="0"/>
            </a:rPr>
            <a:t> mode energy intensity (AEO2020 Reference case)</a:t>
          </a:r>
          <a:endParaRPr lang="en-US" sz="1400" b="1" i="0" dirty="0" smtClean="0">
            <a:solidFill>
              <a:schemeClr val="tx1"/>
            </a:solidFill>
            <a:latin typeface="+mn-lt"/>
            <a:ea typeface="Times New Roman" charset="0"/>
            <a:cs typeface="Times New Roman" charset="0"/>
          </a:endParaRPr>
        </a:p>
        <a:p xmlns:a="http://schemas.openxmlformats.org/drawingml/2006/main">
          <a:pPr eaLnBrk="0" hangingPunct="0"/>
          <a:r>
            <a:rPr lang="en-US" sz="1400" i="0" dirty="0" smtClean="0">
              <a:solidFill>
                <a:schemeClr val="tx1"/>
              </a:solidFill>
              <a:latin typeface="+mn-lt"/>
              <a:ea typeface="Times New Roman" charset="0"/>
              <a:cs typeface="Times New Roman" charset="0"/>
            </a:rPr>
            <a:t>British thermal units</a:t>
          </a:r>
          <a:r>
            <a:rPr lang="en-US" sz="1400" i="0" baseline="0" dirty="0" smtClean="0">
              <a:solidFill>
                <a:schemeClr val="tx1"/>
              </a:solidFill>
              <a:latin typeface="+mn-lt"/>
              <a:ea typeface="Times New Roman" charset="0"/>
              <a:cs typeface="Times New Roman" charset="0"/>
            </a:rPr>
            <a:t> per passenger-mile</a:t>
          </a:r>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0.09588</cdr:x>
      <cdr:y>0.14976</cdr:y>
    </cdr:from>
    <cdr:to>
      <cdr:x>0.3181</cdr:x>
      <cdr:y>0.27475</cdr:y>
    </cdr:to>
    <cdr:sp macro="" textlink="">
      <cdr:nvSpPr>
        <cdr:cNvPr id="5" name="TextBox 1"/>
        <cdr:cNvSpPr txBox="1"/>
      </cdr:nvSpPr>
      <cdr:spPr bwMode="auto">
        <a:xfrm xmlns:a="http://schemas.openxmlformats.org/drawingml/2006/main">
          <a:off x="461779" y="670134"/>
          <a:ext cx="1070206" cy="55929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endParaRPr lang="en-US" sz="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0.54046</cdr:x>
      <cdr:y>0.37265</cdr:y>
    </cdr:from>
    <cdr:to>
      <cdr:x>0.94767</cdr:x>
      <cdr:y>0.79674</cdr:y>
    </cdr:to>
    <cdr:sp macro="" textlink="">
      <cdr:nvSpPr>
        <cdr:cNvPr id="10" name="TextBox 1"/>
        <cdr:cNvSpPr txBox="1"/>
      </cdr:nvSpPr>
      <cdr:spPr bwMode="auto">
        <a:xfrm xmlns:a="http://schemas.openxmlformats.org/drawingml/2006/main">
          <a:off x="2602822" y="1667493"/>
          <a:ext cx="1961113" cy="189767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baseline="0" dirty="0" smtClean="0">
            <a:solidFill>
              <a:schemeClr val="tx2"/>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tx2"/>
              </a:solidFill>
              <a:latin typeface="+mn-lt"/>
              <a:ea typeface="Times New Roman" charset="0"/>
              <a:cs typeface="Times New Roman" charset="0"/>
            </a:rPr>
            <a:t>aircraft</a:t>
          </a:r>
        </a:p>
        <a:p xmlns:a="http://schemas.openxmlformats.org/drawingml/2006/main">
          <a:pPr eaLnBrk="0" hangingPunct="0"/>
          <a:endParaRPr lang="en-US" sz="1400" b="1" i="0" dirty="0" smtClean="0">
            <a:solidFill>
              <a:schemeClr val="tx1"/>
            </a:solidFill>
            <a:latin typeface="+mn-lt"/>
            <a:ea typeface="Times New Roman" charset="0"/>
            <a:cs typeface="Times New Roman" charset="0"/>
          </a:endParaRPr>
        </a:p>
        <a:p xmlns:a="http://schemas.openxmlformats.org/drawingml/2006/main">
          <a:pPr eaLnBrk="0" hangingPunct="0"/>
          <a:endParaRPr lang="en-US" sz="600" b="1" i="0" dirty="0" smtClean="0">
            <a:solidFill>
              <a:schemeClr val="tx1"/>
            </a:solidFill>
            <a:latin typeface="+mn-lt"/>
            <a:ea typeface="Times New Roman" charset="0"/>
            <a:cs typeface="Times New Roman" charset="0"/>
          </a:endParaRPr>
        </a:p>
        <a:p xmlns:a="http://schemas.openxmlformats.org/drawingml/2006/main">
          <a:pPr eaLnBrk="0" hangingPunct="0"/>
          <a:r>
            <a:rPr lang="en-US" sz="1400" b="1" dirty="0">
              <a:solidFill>
                <a:schemeClr val="accent1"/>
              </a:solidFill>
              <a:ea typeface="Times New Roman" charset="0"/>
              <a:cs typeface="Times New Roman" charset="0"/>
            </a:rPr>
            <a:t>l</a:t>
          </a:r>
          <a:r>
            <a:rPr lang="en-US" sz="1400" b="1" i="0" dirty="0" smtClean="0">
              <a:solidFill>
                <a:schemeClr val="accent1"/>
              </a:solidFill>
              <a:latin typeface="+mn-lt"/>
              <a:ea typeface="Times New Roman" charset="0"/>
              <a:cs typeface="Times New Roman" charset="0"/>
            </a:rPr>
            <a:t>ight-duty vehicle</a:t>
          </a:r>
        </a:p>
        <a:p xmlns:a="http://schemas.openxmlformats.org/drawingml/2006/main">
          <a:pPr eaLnBrk="0" hangingPunct="0"/>
          <a:endParaRPr lang="en-US" sz="1000" b="1" i="0" dirty="0" smtClean="0">
            <a:solidFill>
              <a:schemeClr val="accent3"/>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3"/>
              </a:solidFill>
              <a:latin typeface="+mn-lt"/>
              <a:ea typeface="Times New Roman" charset="0"/>
              <a:cs typeface="Times New Roman" charset="0"/>
            </a:rPr>
            <a:t>passenger rail</a:t>
          </a:r>
        </a:p>
        <a:p xmlns:a="http://schemas.openxmlformats.org/drawingml/2006/main">
          <a:pPr eaLnBrk="0" hangingPunct="0"/>
          <a:endParaRPr lang="en-US" sz="1000" b="1" i="0" dirty="0" smtClean="0">
            <a:solidFill>
              <a:schemeClr val="accent3"/>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3">
                  <a:lumMod val="50000"/>
                </a:schemeClr>
              </a:solidFill>
              <a:latin typeface="+mn-lt"/>
              <a:ea typeface="Times New Roman" charset="0"/>
              <a:cs typeface="Times New Roman" charset="0"/>
            </a:rPr>
            <a:t>bus</a:t>
          </a:r>
        </a:p>
      </cdr:txBody>
    </cdr:sp>
  </cdr:relSizeAnchor>
  <cdr:relSizeAnchor xmlns:cdr="http://schemas.openxmlformats.org/drawingml/2006/chartDrawing">
    <cdr:from>
      <cdr:x>0.84859</cdr:x>
      <cdr:y>0.89563</cdr:y>
    </cdr:from>
    <cdr:to>
      <cdr:x>1</cdr:x>
      <cdr:y>0.96442</cdr:y>
    </cdr:to>
    <cdr:sp macro="" textlink="">
      <cdr:nvSpPr>
        <cdr:cNvPr id="6" name="TextBox 3"/>
        <cdr:cNvSpPr txBox="1"/>
      </cdr:nvSpPr>
      <cdr:spPr>
        <a:xfrm xmlns:a="http://schemas.openxmlformats.org/drawingml/2006/main">
          <a:off x="4086788" y="4007672"/>
          <a:ext cx="729187" cy="30781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smtClean="0"/>
            <a:t>2050</a:t>
          </a:r>
          <a:endParaRPr lang="en-US" sz="1400" dirty="0"/>
        </a:p>
      </cdr:txBody>
    </cdr:sp>
  </cdr:relSizeAnchor>
</c:userShapes>
</file>

<file path=ppt/drawings/drawing7.xml><?xml version="1.0" encoding="utf-8"?>
<c:userShapes xmlns:c="http://schemas.openxmlformats.org/drawingml/2006/chart">
  <cdr:relSizeAnchor xmlns:cdr="http://schemas.openxmlformats.org/drawingml/2006/chartDrawing">
    <cdr:from>
      <cdr:x>0</cdr:x>
      <cdr:y>0</cdr:y>
    </cdr:from>
    <cdr:to>
      <cdr:x>1</cdr:x>
      <cdr:y>0.19178</cdr:y>
    </cdr:to>
    <cdr:sp macro="" textlink="">
      <cdr:nvSpPr>
        <cdr:cNvPr id="2" name="TextBox 1"/>
        <cdr:cNvSpPr txBox="1"/>
      </cdr:nvSpPr>
      <cdr:spPr bwMode="auto">
        <a:xfrm xmlns:a="http://schemas.openxmlformats.org/drawingml/2006/main">
          <a:off x="0" y="0"/>
          <a:ext cx="4105275" cy="79052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Freight</a:t>
          </a:r>
          <a:r>
            <a:rPr lang="en-US" sz="1400" b="1" i="0" baseline="0" dirty="0" smtClean="0">
              <a:solidFill>
                <a:schemeClr val="tx1"/>
              </a:solidFill>
              <a:latin typeface="+mn-lt"/>
              <a:ea typeface="Times New Roman" charset="0"/>
              <a:cs typeface="Times New Roman" charset="0"/>
            </a:rPr>
            <a:t> mode energy intensity (AEO2020 Reference case)</a:t>
          </a:r>
          <a:endParaRPr lang="en-US" sz="1400" b="1" i="0" dirty="0" smtClean="0">
            <a:solidFill>
              <a:schemeClr val="tx1"/>
            </a:solidFill>
            <a:latin typeface="+mn-lt"/>
            <a:ea typeface="Times New Roman" charset="0"/>
            <a:cs typeface="Times New Roman" charset="0"/>
          </a:endParaRPr>
        </a:p>
        <a:p xmlns:a="http://schemas.openxmlformats.org/drawingml/2006/main">
          <a:pPr eaLnBrk="0" hangingPunct="0"/>
          <a:r>
            <a:rPr lang="en-US" sz="1400" i="0" dirty="0" smtClean="0">
              <a:solidFill>
                <a:schemeClr val="tx1"/>
              </a:solidFill>
              <a:latin typeface="+mn-lt"/>
              <a:ea typeface="Times New Roman" charset="0"/>
              <a:cs typeface="Times New Roman" charset="0"/>
            </a:rPr>
            <a:t>British thermal units per </a:t>
          </a:r>
          <a:r>
            <a:rPr lang="en-US" sz="1400" i="0" baseline="0" dirty="0" smtClean="0">
              <a:solidFill>
                <a:schemeClr val="tx1"/>
              </a:solidFill>
              <a:latin typeface="+mn-lt"/>
              <a:ea typeface="Times New Roman" charset="0"/>
              <a:cs typeface="Times New Roman" charset="0"/>
            </a:rPr>
            <a:t>ton-mile</a:t>
          </a:r>
          <a:endParaRPr lang="en-US" sz="1400" i="0" dirty="0" smtClean="0">
            <a:solidFill>
              <a:schemeClr val="tx1"/>
            </a:solidFill>
            <a:latin typeface="+mn-lt"/>
            <a:ea typeface="Times New Roman" charset="0"/>
            <a:cs typeface="Times New Roman" charset="0"/>
          </a:endParaRPr>
        </a:p>
      </cdr:txBody>
    </cdr:sp>
  </cdr:relSizeAnchor>
  <cdr:relSizeAnchor xmlns:cdr="http://schemas.openxmlformats.org/drawingml/2006/chartDrawing">
    <cdr:from>
      <cdr:x>0.03591</cdr:x>
      <cdr:y>0.15746</cdr:y>
    </cdr:from>
    <cdr:to>
      <cdr:x>0.42621</cdr:x>
      <cdr:y>0.28245</cdr:y>
    </cdr:to>
    <cdr:sp macro="" textlink="">
      <cdr:nvSpPr>
        <cdr:cNvPr id="5" name="TextBox 1"/>
        <cdr:cNvSpPr txBox="1"/>
      </cdr:nvSpPr>
      <cdr:spPr bwMode="auto">
        <a:xfrm xmlns:a="http://schemas.openxmlformats.org/drawingml/2006/main">
          <a:off x="193473" y="739640"/>
          <a:ext cx="2102759" cy="58711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bg2"/>
              </a:solidFill>
              <a:latin typeface="+mn-lt"/>
              <a:ea typeface="Times New Roman" charset="0"/>
              <a:cs typeface="Times New Roman" charset="0"/>
            </a:rPr>
            <a:t>             2019	</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      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0.57103</cdr:x>
      <cdr:y>0.29511</cdr:y>
    </cdr:from>
    <cdr:to>
      <cdr:x>0.87102</cdr:x>
      <cdr:y>0.78115</cdr:y>
    </cdr:to>
    <cdr:sp macro="" textlink="">
      <cdr:nvSpPr>
        <cdr:cNvPr id="10" name="TextBox 1"/>
        <cdr:cNvSpPr txBox="1"/>
      </cdr:nvSpPr>
      <cdr:spPr bwMode="auto">
        <a:xfrm xmlns:a="http://schemas.openxmlformats.org/drawingml/2006/main">
          <a:off x="3076444" y="1386230"/>
          <a:ext cx="1616210" cy="228307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1400" b="1" i="0" baseline="0" dirty="0" smtClean="0">
            <a:solidFill>
              <a:schemeClr val="accent3"/>
            </a:solidFill>
            <a:latin typeface="+mn-lt"/>
            <a:ea typeface="Times New Roman" charset="0"/>
            <a:cs typeface="Times New Roman" charset="0"/>
          </a:endParaRPr>
        </a:p>
        <a:p xmlns:a="http://schemas.openxmlformats.org/drawingml/2006/main">
          <a:pPr eaLnBrk="0" hangingPunct="0"/>
          <a:r>
            <a:rPr lang="en-US" sz="1400" b="1" i="0" baseline="0" dirty="0" smtClean="0">
              <a:solidFill>
                <a:schemeClr val="accent3"/>
              </a:solidFill>
              <a:latin typeface="+mn-lt"/>
              <a:ea typeface="Times New Roman" charset="0"/>
              <a:cs typeface="Times New Roman" charset="0"/>
            </a:rPr>
            <a:t>Class 3</a:t>
          </a:r>
          <a:r>
            <a:rPr lang="en-US" sz="1400" b="1" i="0" dirty="0" smtClean="0">
              <a:solidFill>
                <a:schemeClr val="accent3"/>
              </a:solidFill>
              <a:latin typeface="+mn-lt"/>
              <a:ea typeface="Times New Roman" charset="0"/>
              <a:cs typeface="Times New Roman" charset="0"/>
            </a:rPr>
            <a:t> </a:t>
          </a:r>
          <a:r>
            <a:rPr lang="en-US" sz="1400" b="1" i="0" baseline="0" dirty="0" smtClean="0">
              <a:solidFill>
                <a:schemeClr val="accent3"/>
              </a:solidFill>
              <a:latin typeface="+mn-lt"/>
              <a:ea typeface="Times New Roman" charset="0"/>
              <a:cs typeface="Times New Roman" charset="0"/>
            </a:rPr>
            <a:t>truck</a:t>
          </a:r>
          <a:endParaRPr lang="en-US" sz="1400" b="1" i="0" baseline="0" dirty="0" smtClean="0">
            <a:solidFill>
              <a:schemeClr val="accent2"/>
            </a:solidFill>
            <a:latin typeface="+mn-lt"/>
            <a:ea typeface="Times New Roman" charset="0"/>
            <a:cs typeface="Times New Roman" charset="0"/>
          </a:endParaRPr>
        </a:p>
        <a:p xmlns:a="http://schemas.openxmlformats.org/drawingml/2006/main">
          <a:pPr eaLnBrk="0" hangingPunct="0"/>
          <a:endParaRPr lang="en-US" sz="1400" b="1" i="0" baseline="0" dirty="0" smtClean="0">
            <a:solidFill>
              <a:schemeClr val="accent5"/>
            </a:solidFill>
            <a:latin typeface="+mn-lt"/>
            <a:ea typeface="Times New Roman" charset="0"/>
            <a:cs typeface="Times New Roman" charset="0"/>
          </a:endParaRPr>
        </a:p>
        <a:p xmlns:a="http://schemas.openxmlformats.org/drawingml/2006/main">
          <a:pPr eaLnBrk="0" hangingPunct="0"/>
          <a:endParaRPr lang="en-US" sz="1400" b="1" i="0" baseline="0" dirty="0" smtClean="0">
            <a:solidFill>
              <a:schemeClr val="accent5"/>
            </a:solidFill>
            <a:latin typeface="+mn-lt"/>
            <a:ea typeface="Times New Roman" charset="0"/>
            <a:cs typeface="Times New Roman" charset="0"/>
          </a:endParaRPr>
        </a:p>
        <a:p xmlns:a="http://schemas.openxmlformats.org/drawingml/2006/main">
          <a:pPr eaLnBrk="0" hangingPunct="0"/>
          <a:endParaRPr lang="en-US" sz="1050" b="1" dirty="0" smtClean="0">
            <a:solidFill>
              <a:schemeClr val="accent5"/>
            </a:solidFill>
            <a:ea typeface="Times New Roman" charset="0"/>
            <a:cs typeface="Times New Roman" charset="0"/>
          </a:endParaRPr>
        </a:p>
        <a:p xmlns:a="http://schemas.openxmlformats.org/drawingml/2006/main">
          <a:pPr eaLnBrk="0" hangingPunct="0"/>
          <a:endParaRPr lang="en-US" sz="1200" b="1" dirty="0">
            <a:solidFill>
              <a:schemeClr val="accent5"/>
            </a:solidFill>
            <a:ea typeface="Times New Roman" charset="0"/>
            <a:cs typeface="Times New Roman" charset="0"/>
          </a:endParaRPr>
        </a:p>
        <a:p xmlns:a="http://schemas.openxmlformats.org/drawingml/2006/main">
          <a:pPr eaLnBrk="0" hangingPunct="0"/>
          <a:r>
            <a:rPr lang="en-US" sz="1400" b="1" i="0" baseline="0" dirty="0" smtClean="0">
              <a:solidFill>
                <a:schemeClr val="accent5"/>
              </a:solidFill>
              <a:latin typeface="+mn-lt"/>
              <a:ea typeface="Times New Roman" charset="0"/>
              <a:cs typeface="Times New Roman" charset="0"/>
            </a:rPr>
            <a:t>Classes 4–6</a:t>
          </a:r>
          <a:r>
            <a:rPr lang="en-US" sz="1400" b="1" i="0" dirty="0" smtClean="0">
              <a:solidFill>
                <a:schemeClr val="accent5"/>
              </a:solidFill>
              <a:latin typeface="+mn-lt"/>
              <a:ea typeface="Times New Roman" charset="0"/>
              <a:cs typeface="Times New Roman" charset="0"/>
            </a:rPr>
            <a:t> </a:t>
          </a:r>
          <a:r>
            <a:rPr lang="en-US" sz="1400" b="1" i="0" baseline="0" dirty="0" smtClean="0">
              <a:solidFill>
                <a:schemeClr val="accent5"/>
              </a:solidFill>
              <a:latin typeface="+mn-lt"/>
              <a:ea typeface="Times New Roman" charset="0"/>
              <a:cs typeface="Times New Roman" charset="0"/>
            </a:rPr>
            <a:t>truck</a:t>
          </a:r>
          <a:endParaRPr lang="en-US" sz="1400" b="1" i="0" baseline="0" dirty="0" smtClean="0">
            <a:solidFill>
              <a:schemeClr val="tx2"/>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a:p xmlns:a="http://schemas.openxmlformats.org/drawingml/2006/main">
          <a:pPr eaLnBrk="0" hangingPunct="0"/>
          <a:endParaRPr lang="en-US" sz="1200" b="1" i="0" dirty="0" smtClean="0">
            <a:solidFill>
              <a:schemeClr val="accent6"/>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6"/>
              </a:solidFill>
              <a:latin typeface="+mn-lt"/>
              <a:ea typeface="Times New Roman" charset="0"/>
              <a:cs typeface="Times New Roman" charset="0"/>
            </a:rPr>
            <a:t>Classes 7–8 truck</a:t>
          </a:r>
        </a:p>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cdr:txBody>
    </cdr:sp>
  </cdr:relSizeAnchor>
  <cdr:relSizeAnchor xmlns:cdr="http://schemas.openxmlformats.org/drawingml/2006/chartDrawing">
    <cdr:from>
      <cdr:x>0.24886</cdr:x>
      <cdr:y>0.73649</cdr:y>
    </cdr:from>
    <cdr:to>
      <cdr:x>0.63676</cdr:x>
      <cdr:y>0.85251</cdr:y>
    </cdr:to>
    <cdr:sp macro="" textlink="">
      <cdr:nvSpPr>
        <cdr:cNvPr id="6" name="TextBox 1"/>
        <cdr:cNvSpPr txBox="1"/>
      </cdr:nvSpPr>
      <cdr:spPr bwMode="auto">
        <a:xfrm xmlns:a="http://schemas.openxmlformats.org/drawingml/2006/main">
          <a:off x="1021624" y="3035853"/>
          <a:ext cx="1592436" cy="47824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2"/>
              </a:solidFill>
              <a:latin typeface="+mn-lt"/>
              <a:ea typeface="Times New Roman" charset="0"/>
              <a:cs typeface="Times New Roman" charset="0"/>
            </a:rPr>
            <a:t>freight</a:t>
          </a:r>
          <a:r>
            <a:rPr lang="en-US" sz="1400" b="1" i="0" baseline="0" dirty="0" smtClean="0">
              <a:solidFill>
                <a:schemeClr val="accent2"/>
              </a:solidFill>
              <a:latin typeface="+mn-lt"/>
              <a:ea typeface="Times New Roman" charset="0"/>
              <a:cs typeface="Times New Roman" charset="0"/>
            </a:rPr>
            <a:t> </a:t>
          </a:r>
          <a:r>
            <a:rPr lang="en-US" sz="1400" b="1" i="0" dirty="0" smtClean="0">
              <a:solidFill>
                <a:schemeClr val="accent2"/>
              </a:solidFill>
              <a:latin typeface="+mn-lt"/>
              <a:ea typeface="Times New Roman" charset="0"/>
              <a:cs typeface="Times New Roman" charset="0"/>
            </a:rPr>
            <a:t>rail</a:t>
          </a:r>
        </a:p>
        <a:p xmlns:a="http://schemas.openxmlformats.org/drawingml/2006/main">
          <a:pPr eaLnBrk="0" hangingPunct="0"/>
          <a:r>
            <a:rPr lang="en-US" sz="1400" b="1" i="0" dirty="0" smtClean="0">
              <a:solidFill>
                <a:schemeClr val="accent4"/>
              </a:solidFill>
              <a:latin typeface="+mn-lt"/>
              <a:ea typeface="Times New Roman" charset="0"/>
              <a:cs typeface="Times New Roman" charset="0"/>
            </a:rPr>
            <a:t>domestic</a:t>
          </a:r>
          <a:r>
            <a:rPr lang="en-US" sz="1400" b="1" i="0" baseline="0" dirty="0" smtClean="0">
              <a:solidFill>
                <a:schemeClr val="accent4"/>
              </a:solidFill>
              <a:latin typeface="+mn-lt"/>
              <a:ea typeface="Times New Roman" charset="0"/>
              <a:cs typeface="Times New Roman" charset="0"/>
            </a:rPr>
            <a:t> </a:t>
          </a:r>
          <a:r>
            <a:rPr lang="en-US" sz="1400" b="1" i="0" dirty="0" smtClean="0">
              <a:solidFill>
                <a:schemeClr val="accent4"/>
              </a:solidFill>
              <a:latin typeface="+mn-lt"/>
              <a:ea typeface="Times New Roman" charset="0"/>
              <a:cs typeface="Times New Roman" charset="0"/>
            </a:rPr>
            <a:t>marine</a:t>
          </a:r>
        </a:p>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6"/>
            </a:solidFill>
            <a:latin typeface="+mn-lt"/>
            <a:ea typeface="Times New Roman" charset="0"/>
            <a:cs typeface="Times New Roman" charset="0"/>
          </a:endParaRPr>
        </a:p>
      </cdr:txBody>
    </cdr:sp>
  </cdr:relSizeAnchor>
  <cdr:relSizeAnchor xmlns:cdr="http://schemas.openxmlformats.org/drawingml/2006/chartDrawing">
    <cdr:from>
      <cdr:x>0.84692</cdr:x>
      <cdr:y>0.89169</cdr:y>
    </cdr:from>
    <cdr:to>
      <cdr:x>0.98227</cdr:x>
      <cdr:y>0.95721</cdr:y>
    </cdr:to>
    <cdr:sp macro="" textlink="">
      <cdr:nvSpPr>
        <cdr:cNvPr id="7" name="TextBox 3"/>
        <cdr:cNvSpPr txBox="1"/>
      </cdr:nvSpPr>
      <cdr:spPr>
        <a:xfrm xmlns:a="http://schemas.openxmlformats.org/drawingml/2006/main">
          <a:off x="4562831" y="4188543"/>
          <a:ext cx="729204" cy="30776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dirty="0" smtClean="0"/>
            <a:t>2050</a:t>
          </a:r>
          <a:endParaRPr lang="en-US" sz="1400" dirty="0"/>
        </a:p>
      </cdr:txBody>
    </cdr:sp>
  </cdr:relSizeAnchor>
</c:userShapes>
</file>

<file path=ppt/drawings/drawing8.xml><?xml version="1.0" encoding="utf-8"?>
<c:userShapes xmlns:c="http://schemas.openxmlformats.org/drawingml/2006/chart">
  <cdr:relSizeAnchor xmlns:cdr="http://schemas.openxmlformats.org/drawingml/2006/chartDrawing">
    <cdr:from>
      <cdr:x>0</cdr:x>
      <cdr:y>0</cdr:y>
    </cdr:from>
    <cdr:to>
      <cdr:x>0.5382</cdr:x>
      <cdr:y>0.18582</cdr:y>
    </cdr:to>
    <cdr:sp macro="" textlink="">
      <cdr:nvSpPr>
        <cdr:cNvPr id="2" name="TextBox 1"/>
        <cdr:cNvSpPr txBox="1"/>
      </cdr:nvSpPr>
      <cdr:spPr bwMode="auto">
        <a:xfrm xmlns:a="http://schemas.openxmlformats.org/drawingml/2006/main">
          <a:off x="0" y="0"/>
          <a:ext cx="1453418" cy="51309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Light–duty</a:t>
          </a:r>
          <a:r>
            <a:rPr lang="en-US" sz="1400" b="1" i="0" baseline="0" dirty="0" smtClean="0">
              <a:solidFill>
                <a:schemeClr val="tx1"/>
              </a:solidFill>
              <a:latin typeface="+mn-lt"/>
              <a:ea typeface="Times New Roman" charset="0"/>
              <a:cs typeface="Times New Roman" charset="0"/>
            </a:rPr>
            <a:t> fuel economy (AEO2020 Reference case)</a:t>
          </a:r>
          <a:endParaRPr lang="en-US" sz="1400" b="1" i="0" dirty="0" smtClean="0">
            <a:solidFill>
              <a:schemeClr val="tx1"/>
            </a:solidFill>
            <a:latin typeface="+mn-lt"/>
            <a:ea typeface="Times New Roman" charset="0"/>
            <a:cs typeface="Times New Roman" charset="0"/>
          </a:endParaRPr>
        </a:p>
        <a:p xmlns:a="http://schemas.openxmlformats.org/drawingml/2006/main">
          <a:pPr eaLnBrk="0" hangingPunct="0"/>
          <a:r>
            <a:rPr lang="en-US" sz="1400" i="0" dirty="0" smtClean="0">
              <a:solidFill>
                <a:schemeClr val="tx1"/>
              </a:solidFill>
              <a:latin typeface="+mn-lt"/>
              <a:ea typeface="Times New Roman" charset="0"/>
              <a:cs typeface="Times New Roman" charset="0"/>
            </a:rPr>
            <a:t>miles per gallon (all vehicles)</a:t>
          </a:r>
        </a:p>
      </cdr:txBody>
    </cdr:sp>
  </cdr:relSizeAnchor>
  <cdr:relSizeAnchor xmlns:cdr="http://schemas.openxmlformats.org/drawingml/2006/chartDrawing">
    <cdr:from>
      <cdr:x>0.15802</cdr:x>
      <cdr:y>0.14742</cdr:y>
    </cdr:from>
    <cdr:to>
      <cdr:x>0.38024</cdr:x>
      <cdr:y>0.27241</cdr:y>
    </cdr:to>
    <cdr:sp macro="" textlink="">
      <cdr:nvSpPr>
        <cdr:cNvPr id="5" name="TextBox 1"/>
        <cdr:cNvSpPr txBox="1"/>
      </cdr:nvSpPr>
      <cdr:spPr bwMode="auto">
        <a:xfrm xmlns:a="http://schemas.openxmlformats.org/drawingml/2006/main">
          <a:off x="846479" y="673296"/>
          <a:ext cx="1190359" cy="57085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0.71528</cdr:x>
      <cdr:y>0.22192</cdr:y>
    </cdr:from>
    <cdr:to>
      <cdr:x>1</cdr:x>
      <cdr:y>0.37278</cdr:y>
    </cdr:to>
    <cdr:sp macro="" textlink="">
      <cdr:nvSpPr>
        <cdr:cNvPr id="10" name="TextBox 1"/>
        <cdr:cNvSpPr txBox="1"/>
      </cdr:nvSpPr>
      <cdr:spPr bwMode="auto">
        <a:xfrm xmlns:a="http://schemas.openxmlformats.org/drawingml/2006/main">
          <a:off x="3831520" y="1013575"/>
          <a:ext cx="1525152" cy="68901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200"/>
            </a:spcAft>
          </a:pPr>
          <a:r>
            <a:rPr lang="en-US" sz="1400" b="1" i="0" baseline="0" dirty="0" smtClean="0">
              <a:solidFill>
                <a:schemeClr val="accent1"/>
              </a:solidFill>
              <a:latin typeface="+mn-lt"/>
              <a:ea typeface="Times New Roman" charset="0"/>
              <a:cs typeface="Times New Roman" charset="0"/>
            </a:rPr>
            <a:t>car</a:t>
          </a:r>
        </a:p>
        <a:p xmlns:a="http://schemas.openxmlformats.org/drawingml/2006/main">
          <a:pPr eaLnBrk="0" hangingPunct="0"/>
          <a:endParaRPr lang="en-US" sz="1000" b="1" i="0" baseline="0" dirty="0" smtClean="0">
            <a:solidFill>
              <a:schemeClr val="accent4"/>
            </a:solidFill>
            <a:latin typeface="+mn-lt"/>
            <a:ea typeface="Times New Roman" charset="0"/>
            <a:cs typeface="Times New Roman" charset="0"/>
          </a:endParaRPr>
        </a:p>
        <a:p xmlns:a="http://schemas.openxmlformats.org/drawingml/2006/main">
          <a:pPr eaLnBrk="0" hangingPunct="0">
            <a:spcAft>
              <a:spcPts val="600"/>
            </a:spcAft>
          </a:pPr>
          <a:r>
            <a:rPr lang="en-US" sz="1400" b="1" i="0" baseline="0" dirty="0" smtClean="0">
              <a:solidFill>
                <a:schemeClr val="accent2"/>
              </a:solidFill>
              <a:latin typeface="+mn-lt"/>
              <a:ea typeface="Times New Roman" charset="0"/>
              <a:cs typeface="Times New Roman" charset="0"/>
            </a:rPr>
            <a:t>combined</a:t>
          </a:r>
          <a:endParaRPr lang="en-US" sz="1400" b="1" i="0" baseline="0" dirty="0" smtClean="0">
            <a:solidFill>
              <a:schemeClr val="tx2"/>
            </a:solidFill>
            <a:latin typeface="+mn-lt"/>
            <a:ea typeface="Times New Roman" charset="0"/>
            <a:cs typeface="Times New Roman" charset="0"/>
          </a:endParaRPr>
        </a:p>
      </cdr:txBody>
    </cdr:sp>
  </cdr:relSizeAnchor>
  <cdr:relSizeAnchor xmlns:cdr="http://schemas.openxmlformats.org/drawingml/2006/chartDrawing">
    <cdr:from>
      <cdr:x>0.71528</cdr:x>
      <cdr:y>0.39498</cdr:y>
    </cdr:from>
    <cdr:to>
      <cdr:x>1</cdr:x>
      <cdr:y>0.45382</cdr:y>
    </cdr:to>
    <cdr:sp macro="" textlink="">
      <cdr:nvSpPr>
        <cdr:cNvPr id="6" name="TextBox 1"/>
        <cdr:cNvSpPr txBox="1"/>
      </cdr:nvSpPr>
      <cdr:spPr bwMode="auto">
        <a:xfrm xmlns:a="http://schemas.openxmlformats.org/drawingml/2006/main">
          <a:off x="3831520" y="1803986"/>
          <a:ext cx="1525152" cy="26873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tx2"/>
              </a:solidFill>
              <a:latin typeface="+mn-lt"/>
              <a:ea typeface="Times New Roman" charset="0"/>
              <a:cs typeface="Times New Roman" charset="0"/>
            </a:rPr>
            <a:t>light truck</a:t>
          </a: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cdr:y>
    </cdr:from>
    <cdr:to>
      <cdr:x>0.5382</cdr:x>
      <cdr:y>0.15972</cdr:y>
    </cdr:to>
    <cdr:sp macro="" textlink="">
      <cdr:nvSpPr>
        <cdr:cNvPr id="2" name="TextBox 1"/>
        <cdr:cNvSpPr txBox="1"/>
      </cdr:nvSpPr>
      <cdr:spPr bwMode="auto">
        <a:xfrm xmlns:a="http://schemas.openxmlformats.org/drawingml/2006/main">
          <a:off x="0" y="0"/>
          <a:ext cx="2882961" cy="72947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chemeClr val="tx1"/>
              </a:solidFill>
              <a:latin typeface="+mn-lt"/>
              <a:ea typeface="Times New Roman" charset="0"/>
              <a:cs typeface="Times New Roman" charset="0"/>
            </a:rPr>
            <a:t>Heavy–duty </a:t>
          </a:r>
          <a:r>
            <a:rPr lang="en-US" sz="1400" b="1" i="0" baseline="0" dirty="0" smtClean="0">
              <a:solidFill>
                <a:schemeClr val="tx1"/>
              </a:solidFill>
              <a:latin typeface="+mn-lt"/>
              <a:ea typeface="Times New Roman" charset="0"/>
              <a:cs typeface="Times New Roman" charset="0"/>
            </a:rPr>
            <a:t>fuel economy (AEO2020 Reference</a:t>
          </a:r>
          <a:r>
            <a:rPr lang="en-US" sz="1400" b="1" i="0" dirty="0" smtClean="0">
              <a:solidFill>
                <a:schemeClr val="tx1"/>
              </a:solidFill>
              <a:latin typeface="+mn-lt"/>
              <a:ea typeface="Times New Roman" charset="0"/>
              <a:cs typeface="Times New Roman" charset="0"/>
            </a:rPr>
            <a:t> case)</a:t>
          </a:r>
        </a:p>
        <a:p xmlns:a="http://schemas.openxmlformats.org/drawingml/2006/main">
          <a:pPr eaLnBrk="0" hangingPunct="0"/>
          <a:r>
            <a:rPr lang="en-US" sz="1400" i="0" dirty="0" smtClean="0">
              <a:solidFill>
                <a:schemeClr val="tx1"/>
              </a:solidFill>
              <a:latin typeface="+mn-lt"/>
              <a:ea typeface="Times New Roman" charset="0"/>
              <a:cs typeface="Times New Roman" charset="0"/>
            </a:rPr>
            <a:t>miles per gallon (all vehicles)</a:t>
          </a:r>
        </a:p>
      </cdr:txBody>
    </cdr:sp>
  </cdr:relSizeAnchor>
  <cdr:relSizeAnchor xmlns:cdr="http://schemas.openxmlformats.org/drawingml/2006/chartDrawing">
    <cdr:from>
      <cdr:x>0.13171</cdr:x>
      <cdr:y>0.15401</cdr:y>
    </cdr:from>
    <cdr:to>
      <cdr:x>0.35393</cdr:x>
      <cdr:y>0.279</cdr:y>
    </cdr:to>
    <cdr:sp macro="" textlink="">
      <cdr:nvSpPr>
        <cdr:cNvPr id="5" name="TextBox 1"/>
        <cdr:cNvSpPr txBox="1"/>
      </cdr:nvSpPr>
      <cdr:spPr bwMode="auto">
        <a:xfrm xmlns:a="http://schemas.openxmlformats.org/drawingml/2006/main">
          <a:off x="705533" y="703400"/>
          <a:ext cx="1190359" cy="57085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0.65855</cdr:x>
      <cdr:y>0.19878</cdr:y>
    </cdr:from>
    <cdr:to>
      <cdr:x>0.96856</cdr:x>
      <cdr:y>0.80121</cdr:y>
    </cdr:to>
    <cdr:sp macro="" textlink="">
      <cdr:nvSpPr>
        <cdr:cNvPr id="10" name="TextBox 1"/>
        <cdr:cNvSpPr txBox="1"/>
      </cdr:nvSpPr>
      <cdr:spPr bwMode="auto">
        <a:xfrm xmlns:a="http://schemas.openxmlformats.org/drawingml/2006/main">
          <a:off x="3527634" y="907898"/>
          <a:ext cx="1660624" cy="275144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endParaRPr lang="en-US" sz="800" b="1" i="0" baseline="0" dirty="0" smtClean="0">
            <a:solidFill>
              <a:schemeClr val="accent3"/>
            </a:solidFill>
            <a:latin typeface="+mn-lt"/>
            <a:ea typeface="Times New Roman" charset="0"/>
            <a:cs typeface="Times New Roman" charset="0"/>
          </a:endParaRPr>
        </a:p>
        <a:p xmlns:a="http://schemas.openxmlformats.org/drawingml/2006/main">
          <a:pPr eaLnBrk="0" hangingPunct="0"/>
          <a:endParaRPr lang="en-US" sz="1400" b="1" i="0" baseline="0" dirty="0" smtClean="0">
            <a:solidFill>
              <a:schemeClr val="accent3"/>
            </a:solidFill>
            <a:latin typeface="+mn-lt"/>
            <a:ea typeface="Times New Roman" charset="0"/>
            <a:cs typeface="Times New Roman" charset="0"/>
          </a:endParaRPr>
        </a:p>
        <a:p xmlns:a="http://schemas.openxmlformats.org/drawingml/2006/main">
          <a:pPr eaLnBrk="0" hangingPunct="0"/>
          <a:endParaRPr lang="en-US" sz="1400" b="1" dirty="0">
            <a:solidFill>
              <a:schemeClr val="accent3"/>
            </a:solidFill>
            <a:ea typeface="Times New Roman" charset="0"/>
            <a:cs typeface="Times New Roman" charset="0"/>
          </a:endParaRPr>
        </a:p>
        <a:p xmlns:a="http://schemas.openxmlformats.org/drawingml/2006/main">
          <a:pPr eaLnBrk="0" hangingPunct="0"/>
          <a:r>
            <a:rPr lang="en-US" sz="1400" b="1" i="0" baseline="0" dirty="0" smtClean="0">
              <a:solidFill>
                <a:schemeClr val="accent3"/>
              </a:solidFill>
              <a:latin typeface="+mn-lt"/>
              <a:ea typeface="Times New Roman" charset="0"/>
              <a:cs typeface="Times New Roman" charset="0"/>
            </a:rPr>
            <a:t>Classes 2–b3</a:t>
          </a:r>
        </a:p>
        <a:p xmlns:a="http://schemas.openxmlformats.org/drawingml/2006/main">
          <a:pPr eaLnBrk="0" hangingPunct="0"/>
          <a:endParaRPr lang="en-US" sz="1400" b="1" i="0" baseline="0" dirty="0" smtClean="0">
            <a:solidFill>
              <a:schemeClr val="accent2"/>
            </a:solidFill>
            <a:latin typeface="+mn-lt"/>
            <a:ea typeface="Times New Roman" charset="0"/>
            <a:cs typeface="Times New Roman" charset="0"/>
          </a:endParaRPr>
        </a:p>
        <a:p xmlns:a="http://schemas.openxmlformats.org/drawingml/2006/main">
          <a:pPr eaLnBrk="0" hangingPunct="0"/>
          <a:endParaRPr lang="en-US" sz="1400" b="1" i="0" baseline="0" dirty="0" smtClean="0">
            <a:solidFill>
              <a:schemeClr val="accent2"/>
            </a:solidFill>
            <a:latin typeface="+mn-lt"/>
            <a:ea typeface="Times New Roman" charset="0"/>
            <a:cs typeface="Times New Roman" charset="0"/>
          </a:endParaRPr>
        </a:p>
        <a:p xmlns:a="http://schemas.openxmlformats.org/drawingml/2006/main">
          <a:pPr eaLnBrk="0" hangingPunct="0"/>
          <a:endParaRPr lang="en-US" sz="900" b="1" dirty="0" smtClean="0">
            <a:solidFill>
              <a:schemeClr val="accent5"/>
            </a:solidFill>
            <a:ea typeface="Times New Roman" charset="0"/>
            <a:cs typeface="Times New Roman" charset="0"/>
          </a:endParaRPr>
        </a:p>
        <a:p xmlns:a="http://schemas.openxmlformats.org/drawingml/2006/main">
          <a:pPr eaLnBrk="0" hangingPunct="0"/>
          <a:endParaRPr lang="en-US" sz="100" b="1" dirty="0">
            <a:solidFill>
              <a:schemeClr val="accent5"/>
            </a:solidFill>
            <a:ea typeface="Times New Roman" charset="0"/>
            <a:cs typeface="Times New Roman" charset="0"/>
          </a:endParaRPr>
        </a:p>
        <a:p xmlns:a="http://schemas.openxmlformats.org/drawingml/2006/main">
          <a:pPr eaLnBrk="0" hangingPunct="0"/>
          <a:r>
            <a:rPr lang="en-US" sz="1400" b="1" i="0" baseline="0" dirty="0" smtClean="0">
              <a:solidFill>
                <a:schemeClr val="accent5"/>
              </a:solidFill>
              <a:latin typeface="+mn-lt"/>
              <a:ea typeface="Times New Roman" charset="0"/>
              <a:cs typeface="Times New Roman" charset="0"/>
            </a:rPr>
            <a:t>Classes 4–6</a:t>
          </a:r>
        </a:p>
        <a:p xmlns:a="http://schemas.openxmlformats.org/drawingml/2006/main">
          <a:pPr eaLnBrk="0" hangingPunct="0"/>
          <a:endParaRPr lang="en-US" sz="1400" b="1" i="0" baseline="0" dirty="0" smtClean="0">
            <a:solidFill>
              <a:schemeClr val="tx2"/>
            </a:solidFill>
            <a:latin typeface="+mn-lt"/>
            <a:ea typeface="Times New Roman" charset="0"/>
            <a:cs typeface="Times New Roman" charset="0"/>
          </a:endParaRPr>
        </a:p>
        <a:p xmlns:a="http://schemas.openxmlformats.org/drawingml/2006/main">
          <a:pPr eaLnBrk="0" hangingPunct="0"/>
          <a:endParaRPr lang="en-US" sz="400" b="1" dirty="0">
            <a:solidFill>
              <a:schemeClr val="accent6"/>
            </a:solidFill>
            <a:ea typeface="Times New Roman" charset="0"/>
            <a:cs typeface="Times New Roman" charset="0"/>
          </a:endParaRPr>
        </a:p>
        <a:p xmlns:a="http://schemas.openxmlformats.org/drawingml/2006/main">
          <a:pPr eaLnBrk="0" hangingPunct="0"/>
          <a:r>
            <a:rPr lang="en-US" sz="1400" b="1" i="0" dirty="0" smtClean="0">
              <a:solidFill>
                <a:schemeClr val="accent6"/>
              </a:solidFill>
              <a:latin typeface="+mn-lt"/>
              <a:ea typeface="Times New Roman" charset="0"/>
              <a:cs typeface="Times New Roman" charset="0"/>
            </a:rPr>
            <a:t>Classes 7–8</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1/28/2020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1/28/2020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5</a:t>
            </a:fld>
            <a:endParaRPr lang="en-US" dirty="0"/>
          </a:p>
        </p:txBody>
      </p:sp>
    </p:spTree>
    <p:extLst>
      <p:ext uri="{BB962C8B-B14F-4D97-AF65-F5344CB8AC3E}">
        <p14:creationId xmlns:p14="http://schemas.microsoft.com/office/powerpoint/2010/main" val="3990772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10</a:t>
            </a:fld>
            <a:endParaRPr lang="en-US" dirty="0"/>
          </a:p>
        </p:txBody>
      </p:sp>
    </p:spTree>
    <p:extLst>
      <p:ext uri="{BB962C8B-B14F-4D97-AF65-F5344CB8AC3E}">
        <p14:creationId xmlns:p14="http://schemas.microsoft.com/office/powerpoint/2010/main" val="2825202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11</a:t>
            </a:fld>
            <a:endParaRPr lang="en-US" dirty="0"/>
          </a:p>
        </p:txBody>
      </p:sp>
    </p:spTree>
    <p:extLst>
      <p:ext uri="{BB962C8B-B14F-4D97-AF65-F5344CB8AC3E}">
        <p14:creationId xmlns:p14="http://schemas.microsoft.com/office/powerpoint/2010/main" val="40644525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12</a:t>
            </a:fld>
            <a:endParaRPr lang="en-US" dirty="0"/>
          </a:p>
        </p:txBody>
      </p:sp>
    </p:spTree>
    <p:extLst>
      <p:ext uri="{BB962C8B-B14F-4D97-AF65-F5344CB8AC3E}">
        <p14:creationId xmlns:p14="http://schemas.microsoft.com/office/powerpoint/2010/main" val="609426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13</a:t>
            </a:fld>
            <a:endParaRPr lang="en-US" dirty="0"/>
          </a:p>
        </p:txBody>
      </p:sp>
    </p:spTree>
    <p:extLst>
      <p:ext uri="{BB962C8B-B14F-4D97-AF65-F5344CB8AC3E}">
        <p14:creationId xmlns:p14="http://schemas.microsoft.com/office/powerpoint/2010/main" val="31415660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BA4C88-B6CE-4DF6-AC5C-0E11A83F5D76}" type="slidenum">
              <a:rPr lang="en-US" smtClean="0"/>
              <a:pPr/>
              <a:t>16</a:t>
            </a:fld>
            <a:endParaRPr lang="en-US" dirty="0"/>
          </a:p>
        </p:txBody>
      </p:sp>
    </p:spTree>
    <p:extLst>
      <p:ext uri="{BB962C8B-B14F-4D97-AF65-F5344CB8AC3E}">
        <p14:creationId xmlns:p14="http://schemas.microsoft.com/office/powerpoint/2010/main" val="25868104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slide" Target="../slides/slide5.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rId12" action="ppaction://hlinksldjump"/>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chart" Target="../charts/chart12.xml"/><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1.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0.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4.xml"/><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3.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10" Type="http://schemas.openxmlformats.org/officeDocument/2006/relationships/chart" Target="../charts/chart15.xml"/><Relationship Id="rId4" Type="http://schemas.openxmlformats.org/officeDocument/2006/relationships/image" Target="../media/image13.png"/><Relationship Id="rId9" Type="http://schemas.openxmlformats.org/officeDocument/2006/relationships/image" Target="../media/image18.png"/></Relationships>
</file>

<file path=ppt/slides/_rels/slide1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chart" Target="../charts/chart2.xml"/><Relationship Id="rId5" Type="http://schemas.openxmlformats.org/officeDocument/2006/relationships/image" Target="../media/image14.png"/><Relationship Id="rId10" Type="http://schemas.openxmlformats.org/officeDocument/2006/relationships/chart" Target="../charts/chart1.xml"/><Relationship Id="rId4" Type="http://schemas.openxmlformats.org/officeDocument/2006/relationships/image" Target="../media/image13.png"/><Relationship Id="rId9" Type="http://schemas.openxmlformats.org/officeDocument/2006/relationships/image" Target="../media/image18.png"/></Relationships>
</file>

<file path=ppt/slides/_rels/slide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chart" Target="../charts/chart5.xml"/><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3.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chart" Target="../charts/chart7.xml"/><Relationship Id="rId5" Type="http://schemas.openxmlformats.org/officeDocument/2006/relationships/image" Target="../media/image14.png"/><Relationship Id="rId10" Type="http://schemas.openxmlformats.org/officeDocument/2006/relationships/chart" Target="../charts/chart6.xml"/><Relationship Id="rId4" Type="http://schemas.openxmlformats.org/officeDocument/2006/relationships/image" Target="../media/image13.png"/><Relationship Id="rId9" Type="http://schemas.openxmlformats.org/officeDocument/2006/relationships/image" Target="../media/image18.png"/></Relationships>
</file>

<file path=ppt/slides/_rels/slide8.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9.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chart" Target="../charts/chart9.xml"/><Relationship Id="rId5" Type="http://schemas.openxmlformats.org/officeDocument/2006/relationships/image" Target="../media/image14.png"/><Relationship Id="rId10" Type="http://schemas.openxmlformats.org/officeDocument/2006/relationships/chart" Target="../charts/chart8.xml"/><Relationship Id="rId4" Type="http://schemas.openxmlformats.org/officeDocument/2006/relationships/image" Target="../media/image13.png"/><Relationship Id="rId9"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Transportation</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147" y="1445823"/>
            <a:ext cx="1714891" cy="1714891"/>
          </a:xfrm>
          <a:prstGeom prst="rect">
            <a:avLst/>
          </a:prstGeom>
        </p:spPr>
      </p:pic>
      <p:sp>
        <p:nvSpPr>
          <p:cNvPr id="6" name="Text Placeholder 10"/>
          <p:cNvSpPr txBox="1">
            <a:spLocks/>
          </p:cNvSpPr>
          <p:nvPr/>
        </p:nvSpPr>
        <p:spPr>
          <a:xfrm>
            <a:off x="3041322" y="3160714"/>
            <a:ext cx="4511843" cy="3164555"/>
          </a:xfrm>
          <a:prstGeom prst="rect">
            <a:avLst/>
          </a:prstGeom>
        </p:spPr>
        <p:txBody>
          <a:bodyPr/>
          <a:lstStyle>
            <a:lvl1pPr marL="0" indent="0" algn="l" defTabSz="914400" rtl="0" eaLnBrk="1" latinLnBrk="0" hangingPunct="1">
              <a:spcBef>
                <a:spcPct val="20000"/>
              </a:spcBef>
              <a:buFont typeface="Arial" pitchFamily="34" charset="0"/>
              <a:buNone/>
              <a:defRPr sz="1600" kern="1200">
                <a:solidFill>
                  <a:schemeClr val="bg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Transportation energy consumption peaks in 2020 in the AEO2020 Reference case because rising fuel efficiency more than offsets the effects of increases in total travel and freight movements, but this trend reverses toward the end of the projection period.</a:t>
            </a:r>
            <a:endParaRPr lang="en-US" dirty="0"/>
          </a:p>
        </p:txBody>
      </p:sp>
    </p:spTree>
    <p:extLst>
      <p:ext uri="{BB962C8B-B14F-4D97-AF65-F5344CB8AC3E}">
        <p14:creationId xmlns:p14="http://schemas.microsoft.com/office/powerpoint/2010/main" val="11324066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p:txBody>
          <a:bodyPr/>
          <a:lstStyle/>
          <a:p>
            <a:r>
              <a:rPr lang="en-US" dirty="0" smtClean="0"/>
              <a:t>Across </a:t>
            </a:r>
            <a:r>
              <a:rPr lang="en-US" dirty="0"/>
              <a:t>all light-duty vehicles in use, fuel economy increases by </a:t>
            </a:r>
            <a:r>
              <a:rPr lang="en-US" dirty="0" smtClean="0"/>
              <a:t>55% </a:t>
            </a:r>
            <a:r>
              <a:rPr lang="en-US" dirty="0"/>
              <a:t>by 2050 </a:t>
            </a:r>
            <a:r>
              <a:rPr lang="en-US" dirty="0" smtClean="0"/>
              <a:t>in the AEO2020 Reference case as </a:t>
            </a:r>
            <a:r>
              <a:rPr lang="en-US" dirty="0"/>
              <a:t>newer, more fuel-efficient vehicles enter the </a:t>
            </a:r>
            <a:r>
              <a:rPr lang="en-US" dirty="0" smtClean="0"/>
              <a:t>market and cars, which are more fuel efficient than light trucks, gain market share during the projection period. The </a:t>
            </a:r>
            <a:r>
              <a:rPr lang="en-US" dirty="0"/>
              <a:t>fuel economy of cars increases </a:t>
            </a:r>
            <a:r>
              <a:rPr lang="en-US" dirty="0" smtClean="0"/>
              <a:t>from 28.3 </a:t>
            </a:r>
            <a:r>
              <a:rPr lang="en-US" dirty="0"/>
              <a:t>miles per gallon (mpg) to 43.6 mpg, and the fuel </a:t>
            </a:r>
            <a:r>
              <a:rPr lang="en-US" dirty="0" smtClean="0"/>
              <a:t>economy for </a:t>
            </a:r>
            <a:r>
              <a:rPr lang="en-US" dirty="0"/>
              <a:t>new light trucks increases from 20.4 mpg to 31.6 mpg.</a:t>
            </a:r>
          </a:p>
          <a:p>
            <a:r>
              <a:rPr lang="en-US" dirty="0" smtClean="0"/>
              <a:t>Fuel </a:t>
            </a:r>
            <a:r>
              <a:rPr lang="en-US" dirty="0"/>
              <a:t>economy of the heavy-duty vehicles in </a:t>
            </a:r>
            <a:r>
              <a:rPr lang="en-US" dirty="0" smtClean="0"/>
              <a:t>use</a:t>
            </a:r>
            <a:r>
              <a:rPr lang="en-US" b="1" dirty="0" smtClean="0">
                <a:solidFill>
                  <a:srgbClr val="FF0000"/>
                </a:solidFill>
                <a:sym typeface="Wingdings" panose="05000000000000000000" pitchFamily="2" charset="2"/>
              </a:rPr>
              <a:t> </a:t>
            </a:r>
            <a:r>
              <a:rPr lang="en-US" dirty="0" smtClean="0"/>
              <a:t>improves </a:t>
            </a:r>
            <a:r>
              <a:rPr lang="en-US" dirty="0"/>
              <a:t>across all weight classes as the </a:t>
            </a:r>
            <a:r>
              <a:rPr lang="en-US" dirty="0" smtClean="0"/>
              <a:t>efficiency improvements required under the second </a:t>
            </a:r>
            <a:r>
              <a:rPr lang="en-US" dirty="0"/>
              <a:t>phase of heavy-duty vehicle efficiency and greenhouse gas standards </a:t>
            </a:r>
            <a:r>
              <a:rPr lang="en-US" dirty="0" smtClean="0"/>
              <a:t>take </a:t>
            </a:r>
            <a:r>
              <a:rPr lang="en-US" dirty="0"/>
              <a:t>full </a:t>
            </a:r>
            <a:r>
              <a:rPr lang="en-US" dirty="0" smtClean="0"/>
              <a:t>effect. Phase II of the </a:t>
            </a:r>
            <a:r>
              <a:rPr lang="en-US" dirty="0"/>
              <a:t>heavy-duty vehicle efficiency and greenhouse gas </a:t>
            </a:r>
            <a:r>
              <a:rPr lang="en-US" dirty="0" smtClean="0"/>
              <a:t>standards reaches the maximum requirements </a:t>
            </a:r>
            <a:r>
              <a:rPr lang="en-US" dirty="0"/>
              <a:t>in </a:t>
            </a:r>
            <a:r>
              <a:rPr lang="en-US" dirty="0" smtClean="0"/>
              <a:t>2027. Heavy-duty vehicle fuel economy continues to improve as older vehicles are replaced with newer, more efficient vehicles. </a:t>
            </a:r>
            <a:endParaRPr lang="en-US" dirty="0"/>
          </a:p>
          <a:p>
            <a:r>
              <a:rPr lang="en-US" dirty="0"/>
              <a:t>Gains in fuel economy temper heavy-duty vehicle energy consumption growth and decrease light-duty vehicle energy consumption. </a:t>
            </a:r>
            <a:r>
              <a:rPr lang="en-US" dirty="0" smtClean="0"/>
              <a:t>For heavy-duty vehicles after </a:t>
            </a:r>
            <a:r>
              <a:rPr lang="en-US" dirty="0"/>
              <a:t>2040, increasing vehicle travel outweighs fuel economy improvements, leading to increases in fuel demand</a:t>
            </a:r>
            <a:r>
              <a:rPr lang="en-US" dirty="0" smtClean="0"/>
              <a:t>.</a:t>
            </a:r>
            <a:endParaRPr lang="en-US" dirty="0"/>
          </a:p>
        </p:txBody>
      </p:sp>
      <p:sp>
        <p:nvSpPr>
          <p:cNvPr id="10" name="Title 9"/>
          <p:cNvSpPr>
            <a:spLocks noGrp="1"/>
          </p:cNvSpPr>
          <p:nvPr>
            <p:ph type="title"/>
          </p:nvPr>
        </p:nvSpPr>
        <p:spPr/>
        <p:txBody>
          <a:bodyPr/>
          <a:lstStyle/>
          <a:p>
            <a:r>
              <a:rPr lang="en-US" dirty="0"/>
              <a:t>—across all vehicle types throughout the projection period</a:t>
            </a:r>
          </a:p>
        </p:txBody>
      </p:sp>
      <p:sp>
        <p:nvSpPr>
          <p:cNvPr id="3" name="Slide Number Placeholder 2"/>
          <p:cNvSpPr>
            <a:spLocks noGrp="1"/>
          </p:cNvSpPr>
          <p:nvPr>
            <p:ph type="sldNum" sz="quarter" idx="4"/>
          </p:nvPr>
        </p:nvSpPr>
        <p:spPr/>
        <p:txBody>
          <a:bodyPr/>
          <a:lstStyle/>
          <a:p>
            <a:fld id="{2D80C5C9-96E0-47EC-B500-37C5FE284639}" type="slidenum">
              <a:rPr lang="en-US" smtClean="0"/>
              <a:pPr/>
              <a:t>10</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41383604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Sales of more fuel-efficient cars and light-truck crossover utility vehicles </a:t>
            </a:r>
            <a:r>
              <a:rPr lang="en-US" dirty="0" smtClean="0"/>
              <a:t>increase in the AEO2020 Reference case—</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11</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8"/>
          <p:cNvGraphicFramePr>
            <a:graphicFrameLocks/>
          </p:cNvGraphicFramePr>
          <p:nvPr>
            <p:extLst>
              <p:ext uri="{D42A27DB-BD31-4B8C-83A1-F6EECF244321}">
                <p14:modId xmlns:p14="http://schemas.microsoft.com/office/powerpoint/2010/main" val="3211069770"/>
              </p:ext>
            </p:extLst>
          </p:nvPr>
        </p:nvGraphicFramePr>
        <p:xfrm>
          <a:off x="438301" y="1473200"/>
          <a:ext cx="3770725" cy="4491038"/>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5" name="Content Placeholder 9"/>
          <p:cNvGraphicFramePr>
            <a:graphicFrameLocks/>
          </p:cNvGraphicFramePr>
          <p:nvPr>
            <p:extLst>
              <p:ext uri="{D42A27DB-BD31-4B8C-83A1-F6EECF244321}">
                <p14:modId xmlns:p14="http://schemas.microsoft.com/office/powerpoint/2010/main" val="164713737"/>
              </p:ext>
            </p:extLst>
          </p:nvPr>
        </p:nvGraphicFramePr>
        <p:xfrm>
          <a:off x="4426935" y="1487990"/>
          <a:ext cx="3649097" cy="4491038"/>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16" name="Content Placeholder 10"/>
          <p:cNvGraphicFramePr>
            <a:graphicFrameLocks/>
          </p:cNvGraphicFramePr>
          <p:nvPr>
            <p:extLst>
              <p:ext uri="{D42A27DB-BD31-4B8C-83A1-F6EECF244321}">
                <p14:modId xmlns:p14="http://schemas.microsoft.com/office/powerpoint/2010/main" val="3820465314"/>
              </p:ext>
            </p:extLst>
          </p:nvPr>
        </p:nvGraphicFramePr>
        <p:xfrm>
          <a:off x="8147546" y="1473200"/>
          <a:ext cx="3682504" cy="4491038"/>
        </p:xfrm>
        <a:graphic>
          <a:graphicData uri="http://schemas.openxmlformats.org/drawingml/2006/chart">
            <c:chart xmlns:c="http://schemas.openxmlformats.org/drawingml/2006/chart" xmlns:r="http://schemas.openxmlformats.org/officeDocument/2006/relationships" r:id="rId13"/>
          </a:graphicData>
        </a:graphic>
      </p:graphicFrame>
      <p:sp>
        <p:nvSpPr>
          <p:cNvPr id="17" name="TextBox 3"/>
          <p:cNvSpPr txBox="1"/>
          <p:nvPr/>
        </p:nvSpPr>
        <p:spPr>
          <a:xfrm>
            <a:off x="3773211" y="5551587"/>
            <a:ext cx="582210" cy="307777"/>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t>2050</a:t>
            </a:r>
            <a:endParaRPr lang="en-US" sz="1400" dirty="0"/>
          </a:p>
        </p:txBody>
      </p:sp>
      <p:sp>
        <p:nvSpPr>
          <p:cNvPr id="18" name="TextBox 3"/>
          <p:cNvSpPr txBox="1"/>
          <p:nvPr/>
        </p:nvSpPr>
        <p:spPr>
          <a:xfrm>
            <a:off x="7399226" y="5575698"/>
            <a:ext cx="582210" cy="307777"/>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t>2050</a:t>
            </a:r>
            <a:endParaRPr lang="en-US" sz="1400" dirty="0"/>
          </a:p>
        </p:txBody>
      </p:sp>
      <p:sp>
        <p:nvSpPr>
          <p:cNvPr id="19" name="TextBox 3"/>
          <p:cNvSpPr txBox="1"/>
          <p:nvPr/>
        </p:nvSpPr>
        <p:spPr>
          <a:xfrm>
            <a:off x="11140128" y="5550099"/>
            <a:ext cx="582210" cy="307777"/>
          </a:xfrm>
          <a:prstGeom prst="rect">
            <a:avLst/>
          </a:prstGeom>
          <a:noFill/>
        </p:spPr>
        <p:txBody>
          <a:bodyPr wrap="non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t>2050</a:t>
            </a:r>
            <a:endParaRPr lang="en-US" sz="1400" dirty="0"/>
          </a:p>
        </p:txBody>
      </p:sp>
    </p:spTree>
    <p:extLst>
      <p:ext uri="{BB962C8B-B14F-4D97-AF65-F5344CB8AC3E}">
        <p14:creationId xmlns:p14="http://schemas.microsoft.com/office/powerpoint/2010/main" val="42233134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p:txBody>
          <a:bodyPr/>
          <a:lstStyle/>
          <a:p>
            <a:r>
              <a:rPr lang="en-US" dirty="0" smtClean="0"/>
              <a:t>In the AEO2020 Reference case, passenger cars gain market share in the light-duty vehicle market relative to light-duty trucks because they have higher fuel efficiency in periods when motor gasoline prices increase. They also gain market share because crossover utility vehicles, often classified as passenger cars, may replace lower fuel economy light-truck classified utility vehicles as a result of increasing availability and popularity.</a:t>
            </a:r>
          </a:p>
          <a:p>
            <a:r>
              <a:rPr lang="en-US" dirty="0" smtClean="0"/>
              <a:t>Light trucks </a:t>
            </a:r>
            <a:r>
              <a:rPr lang="en-US" dirty="0"/>
              <a:t>lose some of their share in the light-duty vehicle market, </a:t>
            </a:r>
            <a:r>
              <a:rPr lang="en-US" dirty="0" smtClean="0"/>
              <a:t>and in terms of number of units sold, the classifications within </a:t>
            </a:r>
            <a:r>
              <a:rPr lang="en-US" dirty="0"/>
              <a:t>light trucks </a:t>
            </a:r>
            <a:r>
              <a:rPr lang="en-US" dirty="0" smtClean="0"/>
              <a:t>shift </a:t>
            </a:r>
            <a:r>
              <a:rPr lang="en-US" dirty="0"/>
              <a:t>from traditional vans and utility vehicles toward </a:t>
            </a:r>
            <a:r>
              <a:rPr lang="en-US" dirty="0" smtClean="0"/>
              <a:t>crossover</a:t>
            </a:r>
            <a:r>
              <a:rPr lang="en-US" dirty="0"/>
              <a:t> </a:t>
            </a:r>
            <a:r>
              <a:rPr lang="en-US" dirty="0" smtClean="0"/>
              <a:t>utility </a:t>
            </a:r>
            <a:r>
              <a:rPr lang="en-US" dirty="0"/>
              <a:t>vehicles that h</a:t>
            </a:r>
            <a:r>
              <a:rPr lang="en-US" dirty="0" smtClean="0"/>
              <a:t>ave higher </a:t>
            </a:r>
            <a:r>
              <a:rPr lang="en-US" dirty="0"/>
              <a:t>fuel </a:t>
            </a:r>
            <a:r>
              <a:rPr lang="en-US" dirty="0" smtClean="0"/>
              <a:t>economy.</a:t>
            </a:r>
            <a:endParaRPr lang="en-US" dirty="0"/>
          </a:p>
          <a:p>
            <a:r>
              <a:rPr lang="en-US" dirty="0" smtClean="0"/>
              <a:t>Combined </a:t>
            </a:r>
            <a:r>
              <a:rPr lang="en-US" dirty="0"/>
              <a:t>car and </a:t>
            </a:r>
            <a:r>
              <a:rPr lang="en-US" dirty="0" smtClean="0"/>
              <a:t>light</a:t>
            </a:r>
            <a:r>
              <a:rPr lang="en-US" dirty="0"/>
              <a:t>-</a:t>
            </a:r>
            <a:r>
              <a:rPr lang="en-US" dirty="0" smtClean="0"/>
              <a:t>truck </a:t>
            </a:r>
            <a:r>
              <a:rPr lang="en-US" dirty="0"/>
              <a:t>classified </a:t>
            </a:r>
            <a:r>
              <a:rPr lang="en-US" dirty="0" smtClean="0"/>
              <a:t>crossover</a:t>
            </a:r>
            <a:r>
              <a:rPr lang="en-US" dirty="0"/>
              <a:t> </a:t>
            </a:r>
            <a:r>
              <a:rPr lang="en-US" dirty="0" smtClean="0"/>
              <a:t>utility </a:t>
            </a:r>
            <a:r>
              <a:rPr lang="en-US" dirty="0"/>
              <a:t>vehicles reach 46% of new light-duty vehicle sales in 2050, largely taking away sales from traditional compact, midsize, and large cars and from truck-based </a:t>
            </a:r>
            <a:r>
              <a:rPr lang="en-US" dirty="0" smtClean="0"/>
              <a:t>sport utility </a:t>
            </a:r>
            <a:r>
              <a:rPr lang="en-US" dirty="0"/>
              <a:t>vehicles</a:t>
            </a:r>
            <a:r>
              <a:rPr lang="en-US" dirty="0" smtClean="0"/>
              <a:t>.</a:t>
            </a:r>
            <a:endParaRPr lang="en-US" dirty="0"/>
          </a:p>
        </p:txBody>
      </p:sp>
      <p:sp>
        <p:nvSpPr>
          <p:cNvPr id="10" name="Title 9"/>
          <p:cNvSpPr>
            <a:spLocks noGrp="1"/>
          </p:cNvSpPr>
          <p:nvPr>
            <p:ph type="title"/>
          </p:nvPr>
        </p:nvSpPr>
        <p:spPr/>
        <p:txBody>
          <a:bodyPr/>
          <a:lstStyle/>
          <a:p>
            <a:r>
              <a:rPr lang="en-US" dirty="0"/>
              <a:t>—</a:t>
            </a:r>
            <a:r>
              <a:rPr lang="en-US" dirty="0" smtClean="0"/>
              <a:t>but other vehicle </a:t>
            </a:r>
            <a:r>
              <a:rPr lang="en-US" dirty="0"/>
              <a:t>types maintain significant market share through 2050</a:t>
            </a:r>
          </a:p>
        </p:txBody>
      </p:sp>
      <p:sp>
        <p:nvSpPr>
          <p:cNvPr id="3" name="Slide Number Placeholder 2"/>
          <p:cNvSpPr>
            <a:spLocks noGrp="1"/>
          </p:cNvSpPr>
          <p:nvPr>
            <p:ph type="sldNum" sz="quarter" idx="4"/>
          </p:nvPr>
        </p:nvSpPr>
        <p:spPr/>
        <p:txBody>
          <a:bodyPr/>
          <a:lstStyle/>
          <a:p>
            <a:fld id="{2D80C5C9-96E0-47EC-B500-37C5FE284639}" type="slidenum">
              <a:rPr lang="en-US" smtClean="0"/>
              <a:pPr/>
              <a:t>12</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1473635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Alternative and electric vehicles gain market share in the </a:t>
            </a:r>
            <a:r>
              <a:rPr lang="en-US" dirty="0" smtClean="0"/>
              <a:t>AEO2020 Reference </a:t>
            </a:r>
            <a:r>
              <a:rPr lang="en-US" dirty="0"/>
              <a:t>case</a:t>
            </a:r>
            <a:r>
              <a:rPr lang="en-US" dirty="0" smtClean="0"/>
              <a:t>—</a:t>
            </a:r>
            <a:br>
              <a:rPr lang="en-US" dirty="0" smtClean="0"/>
            </a:b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13</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4"/>
          <p:cNvGraphicFramePr>
            <a:graphicFrameLocks/>
          </p:cNvGraphicFramePr>
          <p:nvPr>
            <p:extLst>
              <p:ext uri="{D42A27DB-BD31-4B8C-83A1-F6EECF244321}">
                <p14:modId xmlns:p14="http://schemas.microsoft.com/office/powerpoint/2010/main" val="3882774619"/>
              </p:ext>
            </p:extLst>
          </p:nvPr>
        </p:nvGraphicFramePr>
        <p:xfrm>
          <a:off x="376728" y="1252032"/>
          <a:ext cx="6277190" cy="5059873"/>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5" name="Content Placeholder 8"/>
          <p:cNvGraphicFramePr>
            <a:graphicFrameLocks/>
          </p:cNvGraphicFramePr>
          <p:nvPr>
            <p:extLst>
              <p:ext uri="{D42A27DB-BD31-4B8C-83A1-F6EECF244321}">
                <p14:modId xmlns:p14="http://schemas.microsoft.com/office/powerpoint/2010/main" val="193660155"/>
              </p:ext>
            </p:extLst>
          </p:nvPr>
        </p:nvGraphicFramePr>
        <p:xfrm>
          <a:off x="6434572" y="1239327"/>
          <a:ext cx="5549620" cy="5059873"/>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3860431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p:txBody>
          <a:bodyPr/>
          <a:lstStyle/>
          <a:p>
            <a:r>
              <a:rPr lang="en-US" dirty="0"/>
              <a:t>The combined share of sales from gasoline and flex-fuel vehicles (which use gasoline blended with up to 85% ethanol) declines from 94% in 2019 to 81% in </a:t>
            </a:r>
            <a:r>
              <a:rPr lang="en-US" dirty="0" smtClean="0"/>
              <a:t>2050 in the AEO2020 Reference case </a:t>
            </a:r>
            <a:r>
              <a:rPr lang="en-US" dirty="0"/>
              <a:t>because of growth in sales of </a:t>
            </a:r>
            <a:r>
              <a:rPr lang="en-US" dirty="0" smtClean="0"/>
              <a:t>battery electric </a:t>
            </a:r>
            <a:r>
              <a:rPr lang="en-US" dirty="0"/>
              <a:t>vehicles (BEV), plug-in </a:t>
            </a:r>
            <a:r>
              <a:rPr lang="en-US" dirty="0" smtClean="0"/>
              <a:t>hybrid electric </a:t>
            </a:r>
            <a:r>
              <a:rPr lang="en-US" dirty="0"/>
              <a:t>vehicles (PHEV), and </a:t>
            </a:r>
            <a:r>
              <a:rPr lang="en-US" dirty="0" smtClean="0"/>
              <a:t>hybrid electric </a:t>
            </a:r>
            <a:r>
              <a:rPr lang="en-US" dirty="0"/>
              <a:t>vehicles. BEV sales increase faster than any other type of vehicle sale, growing on average by 6% per year</a:t>
            </a:r>
            <a:r>
              <a:rPr lang="en-US" dirty="0" smtClean="0"/>
              <a:t>.</a:t>
            </a:r>
            <a:endParaRPr lang="en-US" dirty="0"/>
          </a:p>
          <a:p>
            <a:r>
              <a:rPr lang="en-US" dirty="0" smtClean="0"/>
              <a:t>Sales </a:t>
            </a:r>
            <a:r>
              <a:rPr lang="en-US" dirty="0"/>
              <a:t>of the longer-ranged 200- and 300-mile BEVs grow during the entire projection period, tempering sales of the shorter-range 100-mile BEV and PHEV. Sales for the 200- and 300-mile BEVs increase from 280,000 in 2019 to 1.9 million in 2050, while sales of PHEVs increase from 137,000 in 2019 to 230,000 in 2050</a:t>
            </a:r>
            <a:r>
              <a:rPr lang="en-US" dirty="0" smtClean="0"/>
              <a:t>.</a:t>
            </a:r>
            <a:endParaRPr lang="en-US" dirty="0"/>
          </a:p>
          <a:p>
            <a:r>
              <a:rPr lang="en-US" dirty="0" smtClean="0"/>
              <a:t>Hybrid</a:t>
            </a:r>
            <a:r>
              <a:rPr lang="en-US" dirty="0">
                <a:solidFill>
                  <a:srgbClr val="FF0000"/>
                </a:solidFill>
              </a:rPr>
              <a:t> </a:t>
            </a:r>
            <a:r>
              <a:rPr lang="en-US" dirty="0" smtClean="0"/>
              <a:t>electric </a:t>
            </a:r>
            <a:r>
              <a:rPr lang="en-US" dirty="0"/>
              <a:t>vehicle sales increase 3.1% per year, </a:t>
            </a:r>
            <a:r>
              <a:rPr lang="en-US" dirty="0" smtClean="0"/>
              <a:t>rising to </a:t>
            </a:r>
            <a:r>
              <a:rPr lang="en-US" dirty="0"/>
              <a:t>more than 900,000 new vehicles sold by the end of the projection period</a:t>
            </a:r>
            <a:r>
              <a:rPr lang="en-US" dirty="0" smtClean="0"/>
              <a:t>.</a:t>
            </a:r>
            <a:endParaRPr lang="en-US" dirty="0"/>
          </a:p>
          <a:p>
            <a:r>
              <a:rPr lang="en-US" dirty="0" smtClean="0"/>
              <a:t>New light-duty </a:t>
            </a:r>
            <a:r>
              <a:rPr lang="en-US" dirty="0"/>
              <a:t>vehicles of all fuel types show significant improvements in fuel economy because of compliance with increasing fuel economy standards. </a:t>
            </a:r>
            <a:r>
              <a:rPr lang="en-US" dirty="0" smtClean="0"/>
              <a:t>Light-duty </a:t>
            </a:r>
            <a:r>
              <a:rPr lang="en-US" dirty="0"/>
              <a:t>vehicle fuel economy rises by </a:t>
            </a:r>
            <a:r>
              <a:rPr lang="en-US" dirty="0" smtClean="0"/>
              <a:t>55% </a:t>
            </a:r>
            <a:r>
              <a:rPr lang="en-US" dirty="0"/>
              <a:t>through the projection period.</a:t>
            </a:r>
          </a:p>
          <a:p>
            <a:endParaRPr lang="en-US" dirty="0"/>
          </a:p>
        </p:txBody>
      </p:sp>
      <p:sp>
        <p:nvSpPr>
          <p:cNvPr id="10" name="Title 9"/>
          <p:cNvSpPr>
            <a:spLocks noGrp="1"/>
          </p:cNvSpPr>
          <p:nvPr>
            <p:ph type="title"/>
          </p:nvPr>
        </p:nvSpPr>
        <p:spPr/>
        <p:txBody>
          <a:bodyPr/>
          <a:lstStyle/>
          <a:p>
            <a:r>
              <a:rPr lang="en-US" dirty="0"/>
              <a:t>—but gasoline vehicles remain the dominant vehicle type through 2050</a:t>
            </a:r>
          </a:p>
        </p:txBody>
      </p:sp>
      <p:sp>
        <p:nvSpPr>
          <p:cNvPr id="3" name="Slide Number Placeholder 2"/>
          <p:cNvSpPr>
            <a:spLocks noGrp="1"/>
          </p:cNvSpPr>
          <p:nvPr>
            <p:ph type="sldNum" sz="quarter" idx="4"/>
          </p:nvPr>
        </p:nvSpPr>
        <p:spPr/>
        <p:txBody>
          <a:bodyPr/>
          <a:lstStyle/>
          <a:p>
            <a:fld id="{2D80C5C9-96E0-47EC-B500-37C5FE284639}" type="slidenum">
              <a:rPr lang="en-US" smtClean="0"/>
              <a:pPr/>
              <a:t>14</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5065641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normAutofit fontScale="90000"/>
          </a:bodyPr>
          <a:lstStyle/>
          <a:p>
            <a:r>
              <a:rPr lang="en-US" dirty="0"/>
              <a:t>Consumption of transportation fuels grows considerably in </a:t>
            </a:r>
            <a:r>
              <a:rPr lang="en-US" dirty="0" smtClean="0"/>
              <a:t>the AEO2020 </a:t>
            </a:r>
            <a:r>
              <a:rPr lang="en-US" dirty="0"/>
              <a:t>Reference case </a:t>
            </a:r>
            <a:r>
              <a:rPr lang="en-US" dirty="0" smtClean="0"/>
              <a:t>through the projection period—</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15</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6"/>
          <p:cNvGraphicFramePr>
            <a:graphicFrameLocks/>
          </p:cNvGraphicFramePr>
          <p:nvPr>
            <p:extLst>
              <p:ext uri="{D42A27DB-BD31-4B8C-83A1-F6EECF244321}">
                <p14:modId xmlns:p14="http://schemas.microsoft.com/office/powerpoint/2010/main" val="718364777"/>
              </p:ext>
            </p:extLst>
          </p:nvPr>
        </p:nvGraphicFramePr>
        <p:xfrm>
          <a:off x="238125" y="1314470"/>
          <a:ext cx="10997322" cy="4865668"/>
        </p:xfrm>
        <a:graphic>
          <a:graphicData uri="http://schemas.openxmlformats.org/drawingml/2006/chart">
            <c:chart xmlns:c="http://schemas.openxmlformats.org/drawingml/2006/chart" xmlns:r="http://schemas.openxmlformats.org/officeDocument/2006/relationships" r:id="rId10"/>
          </a:graphicData>
        </a:graphic>
      </p:graphicFrame>
    </p:spTree>
    <p:extLst>
      <p:ext uri="{BB962C8B-B14F-4D97-AF65-F5344CB8AC3E}">
        <p14:creationId xmlns:p14="http://schemas.microsoft.com/office/powerpoint/2010/main" val="25925616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p:txBody>
          <a:bodyPr/>
          <a:lstStyle/>
          <a:p>
            <a:r>
              <a:rPr lang="en-US" dirty="0"/>
              <a:t>Electricity use in the transportation sector increases sharply after 2020 in </a:t>
            </a:r>
            <a:r>
              <a:rPr lang="en-US" dirty="0" smtClean="0"/>
              <a:t>the AEO2020 </a:t>
            </a:r>
            <a:r>
              <a:rPr lang="en-US" dirty="0"/>
              <a:t>Reference case because of </a:t>
            </a:r>
            <a:r>
              <a:rPr lang="en-US" dirty="0" smtClean="0"/>
              <a:t>a rise </a:t>
            </a:r>
            <a:r>
              <a:rPr lang="en-US" dirty="0"/>
              <a:t>in the sale of new </a:t>
            </a:r>
            <a:r>
              <a:rPr lang="en-US" dirty="0" smtClean="0"/>
              <a:t>battery-electric </a:t>
            </a:r>
            <a:r>
              <a:rPr lang="en-US" dirty="0"/>
              <a:t>and plug-in hybrid-electric light-duty vehicles.</a:t>
            </a:r>
          </a:p>
          <a:p>
            <a:r>
              <a:rPr lang="en-US" dirty="0"/>
              <a:t>Natural gas consumption increases </a:t>
            </a:r>
            <a:r>
              <a:rPr lang="en-US" dirty="0" smtClean="0"/>
              <a:t>through 2050 because natural gas is increasingly used as a fuel for </a:t>
            </a:r>
            <a:r>
              <a:rPr lang="en-US" dirty="0"/>
              <a:t>heavy-duty vehicles and freight rail. </a:t>
            </a:r>
          </a:p>
          <a:p>
            <a:r>
              <a:rPr lang="en-US" dirty="0"/>
              <a:t>In the later years of the projection period, liquefied natural gas is used in the maritime industry as an alternative to burning high-sulfur residual fuel oil to meet the new standards set for marine fuels under the International Convention for the Prevention of Pollution from Ships (MARPOL convention</a:t>
            </a:r>
            <a:r>
              <a:rPr lang="en-US" dirty="0" smtClean="0"/>
              <a:t>).</a:t>
            </a:r>
            <a:endParaRPr lang="en-US" dirty="0"/>
          </a:p>
        </p:txBody>
      </p:sp>
      <p:sp>
        <p:nvSpPr>
          <p:cNvPr id="10" name="Title 9"/>
          <p:cNvSpPr>
            <a:spLocks noGrp="1"/>
          </p:cNvSpPr>
          <p:nvPr>
            <p:ph type="title"/>
          </p:nvPr>
        </p:nvSpPr>
        <p:spPr/>
        <p:txBody>
          <a:bodyPr/>
          <a:lstStyle/>
          <a:p>
            <a:r>
              <a:rPr lang="en-US" dirty="0"/>
              <a:t>—because of increased use of electricity and natural gas</a:t>
            </a:r>
          </a:p>
        </p:txBody>
      </p:sp>
      <p:sp>
        <p:nvSpPr>
          <p:cNvPr id="3" name="Slide Number Placeholder 2"/>
          <p:cNvSpPr>
            <a:spLocks noGrp="1"/>
          </p:cNvSpPr>
          <p:nvPr>
            <p:ph type="sldNum" sz="quarter" idx="4"/>
          </p:nvPr>
        </p:nvSpPr>
        <p:spPr/>
        <p:txBody>
          <a:bodyPr/>
          <a:lstStyle/>
          <a:p>
            <a:fld id="{2D80C5C9-96E0-47EC-B500-37C5FE284639}" type="slidenum">
              <a:rPr lang="en-US" smtClean="0"/>
              <a:pPr/>
              <a:t>16</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9455503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sz="quarter" idx="13"/>
          </p:nvPr>
        </p:nvSpPr>
        <p:spPr/>
        <p:txBody>
          <a:bodyPr/>
          <a:lstStyle/>
          <a:p>
            <a:endParaRPr lang="en-US"/>
          </a:p>
        </p:txBody>
      </p:sp>
    </p:spTree>
    <p:extLst>
      <p:ext uri="{BB962C8B-B14F-4D97-AF65-F5344CB8AC3E}">
        <p14:creationId xmlns:p14="http://schemas.microsoft.com/office/powerpoint/2010/main" val="23414053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smtClean="0"/>
              <a:t>Transportation </a:t>
            </a:r>
            <a:r>
              <a:rPr lang="en-US" dirty="0"/>
              <a:t>energy consumption declines </a:t>
            </a:r>
            <a:r>
              <a:rPr lang="en-US" dirty="0" smtClean="0"/>
              <a:t>through the 2030s in the AEO2020 </a:t>
            </a:r>
            <a:r>
              <a:rPr lang="en-US" dirty="0"/>
              <a:t>Reference case</a:t>
            </a:r>
            <a:r>
              <a:rPr lang="en-US" dirty="0" smtClean="0"/>
              <a:t>—</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3</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5" name="Content Placeholder 4"/>
          <p:cNvGraphicFramePr>
            <a:graphicFrameLocks/>
          </p:cNvGraphicFramePr>
          <p:nvPr>
            <p:extLst>
              <p:ext uri="{D42A27DB-BD31-4B8C-83A1-F6EECF244321}">
                <p14:modId xmlns:p14="http://schemas.microsoft.com/office/powerpoint/2010/main" val="1984398740"/>
              </p:ext>
            </p:extLst>
          </p:nvPr>
        </p:nvGraphicFramePr>
        <p:xfrm>
          <a:off x="515701" y="1240942"/>
          <a:ext cx="5906264" cy="5003732"/>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6" name="Content Placeholder 8"/>
          <p:cNvGraphicFramePr>
            <a:graphicFrameLocks/>
          </p:cNvGraphicFramePr>
          <p:nvPr>
            <p:extLst>
              <p:ext uri="{D42A27DB-BD31-4B8C-83A1-F6EECF244321}">
                <p14:modId xmlns:p14="http://schemas.microsoft.com/office/powerpoint/2010/main" val="2247495834"/>
              </p:ext>
            </p:extLst>
          </p:nvPr>
        </p:nvGraphicFramePr>
        <p:xfrm>
          <a:off x="6356173" y="1220602"/>
          <a:ext cx="5628019" cy="5003732"/>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19556944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p:txBody>
          <a:bodyPr/>
          <a:lstStyle/>
          <a:p>
            <a:pPr lvl="0"/>
            <a:r>
              <a:rPr lang="en-US" dirty="0"/>
              <a:t>Increases in fuel economy standards </a:t>
            </a:r>
            <a:r>
              <a:rPr lang="en-US" dirty="0" smtClean="0"/>
              <a:t>drive the decrease in </a:t>
            </a:r>
            <a:r>
              <a:rPr lang="en-US" dirty="0"/>
              <a:t>U.S. motor gasoline consumption, which </a:t>
            </a:r>
            <a:r>
              <a:rPr lang="en-US" dirty="0" smtClean="0"/>
              <a:t>declines </a:t>
            </a:r>
            <a:r>
              <a:rPr lang="en-US" dirty="0"/>
              <a:t>by </a:t>
            </a:r>
            <a:r>
              <a:rPr lang="en-US" dirty="0" smtClean="0"/>
              <a:t>19% through 2050.</a:t>
            </a:r>
            <a:endParaRPr lang="en-US" dirty="0"/>
          </a:p>
          <a:p>
            <a:r>
              <a:rPr lang="en-US" dirty="0"/>
              <a:t>Continued growth of on-road travel increases energy use later in the projection period because the travel demand for both light- and heavy-duty vehicles outpaces fuel economy improvements </a:t>
            </a:r>
            <a:r>
              <a:rPr lang="en-US" dirty="0" smtClean="0"/>
              <a:t>that result </a:t>
            </a:r>
            <a:r>
              <a:rPr lang="en-US" dirty="0"/>
              <a:t>from regulatory requirements. Fuel efficiency regulations require no additional efficiency increases for new light-duty vehicles after 2025 and for new heavy-duty vehicles after 2027.</a:t>
            </a:r>
          </a:p>
          <a:p>
            <a:pPr lvl="0"/>
            <a:r>
              <a:rPr lang="en-US" dirty="0" smtClean="0"/>
              <a:t>Although </a:t>
            </a:r>
            <a:r>
              <a:rPr lang="en-US" dirty="0"/>
              <a:t>increases in fuel efficiency standards slow growth in heavy-duty vehicle energy consumption and related diesel use, overall energy </a:t>
            </a:r>
            <a:r>
              <a:rPr lang="en-US" dirty="0" smtClean="0"/>
              <a:t>consumption for heavy-duty vehicles </a:t>
            </a:r>
            <a:r>
              <a:rPr lang="en-US" dirty="0"/>
              <a:t>increases 4% through </a:t>
            </a:r>
            <a:r>
              <a:rPr lang="en-US" dirty="0" smtClean="0"/>
              <a:t>2050 as </a:t>
            </a:r>
            <a:r>
              <a:rPr lang="en-US" dirty="0"/>
              <a:t>a result of rising economic activity that </a:t>
            </a:r>
            <a:r>
              <a:rPr lang="en-US" dirty="0" smtClean="0"/>
              <a:t>increases </a:t>
            </a:r>
            <a:r>
              <a:rPr lang="en-US" dirty="0"/>
              <a:t>demand for freight truck travel</a:t>
            </a:r>
            <a:r>
              <a:rPr lang="en-US" dirty="0" smtClean="0"/>
              <a:t>.</a:t>
            </a:r>
            <a:endParaRPr lang="en-US" dirty="0"/>
          </a:p>
          <a:p>
            <a:pPr lvl="0"/>
            <a:r>
              <a:rPr lang="en-US" dirty="0" smtClean="0"/>
              <a:t>Electricity </a:t>
            </a:r>
            <a:r>
              <a:rPr lang="en-US" dirty="0"/>
              <a:t>is </a:t>
            </a:r>
            <a:r>
              <a:rPr lang="en-US" dirty="0" smtClean="0"/>
              <a:t>the </a:t>
            </a:r>
            <a:r>
              <a:rPr lang="en-US" dirty="0"/>
              <a:t>fastest-growing </a:t>
            </a:r>
            <a:r>
              <a:rPr lang="en-US" dirty="0" smtClean="0"/>
              <a:t>energy source </a:t>
            </a:r>
            <a:r>
              <a:rPr lang="en-US" dirty="0"/>
              <a:t>in the transportation sector, increasing on average </a:t>
            </a:r>
            <a:r>
              <a:rPr lang="en-US" dirty="0" smtClean="0"/>
              <a:t>7.4% </a:t>
            </a:r>
            <a:r>
              <a:rPr lang="en-US" dirty="0"/>
              <a:t>per year by 2050 as a result of increased demand for electric light-duty vehicles. Despite this </a:t>
            </a:r>
            <a:r>
              <a:rPr lang="en-US" dirty="0" smtClean="0"/>
              <a:t>growth</a:t>
            </a:r>
            <a:r>
              <a:rPr lang="en-US" dirty="0"/>
              <a:t>, electricity </a:t>
            </a:r>
            <a:r>
              <a:rPr lang="en-US" dirty="0" smtClean="0"/>
              <a:t>accounts for less than 2</a:t>
            </a:r>
            <a:r>
              <a:rPr lang="en-US" dirty="0"/>
              <a:t>% of transportation fuel consumption in 2050.</a:t>
            </a:r>
          </a:p>
          <a:p>
            <a:pPr lvl="0"/>
            <a:r>
              <a:rPr lang="en-US" dirty="0" smtClean="0"/>
              <a:t>Jet </a:t>
            </a:r>
            <a:r>
              <a:rPr lang="en-US" dirty="0"/>
              <a:t>fuel consumption also increases through the projection period, rising 31% by 2050 because increases in air transportation outpace increases in aircraft fuel efficiency</a:t>
            </a:r>
            <a:r>
              <a:rPr lang="en-US" dirty="0" smtClean="0"/>
              <a:t>.</a:t>
            </a:r>
            <a:endParaRPr lang="en-US" dirty="0"/>
          </a:p>
          <a:p>
            <a:pPr lvl="0"/>
            <a:r>
              <a:rPr lang="en-US" dirty="0" smtClean="0"/>
              <a:t>Motor </a:t>
            </a:r>
            <a:r>
              <a:rPr lang="en-US" dirty="0"/>
              <a:t>gasoline and distillate fuel oil’s combined share of total transportation energy consumption decreases from 84% in 2019 to 74% in </a:t>
            </a:r>
            <a:r>
              <a:rPr lang="en-US" dirty="0" smtClean="0"/>
              <a:t>2050.</a:t>
            </a:r>
            <a:endParaRPr lang="en-US" dirty="0"/>
          </a:p>
        </p:txBody>
      </p:sp>
      <p:sp>
        <p:nvSpPr>
          <p:cNvPr id="10" name="Title 9"/>
          <p:cNvSpPr>
            <a:spLocks noGrp="1"/>
          </p:cNvSpPr>
          <p:nvPr>
            <p:ph type="title"/>
          </p:nvPr>
        </p:nvSpPr>
        <p:spPr/>
        <p:txBody>
          <a:bodyPr/>
          <a:lstStyle/>
          <a:p>
            <a:r>
              <a:rPr lang="en-US" dirty="0"/>
              <a:t>—because increases in fuel economy more than offset growth in vehicle miles traveled</a:t>
            </a:r>
          </a:p>
        </p:txBody>
      </p:sp>
      <p:sp>
        <p:nvSpPr>
          <p:cNvPr id="3" name="Slide Number Placeholder 2"/>
          <p:cNvSpPr>
            <a:spLocks noGrp="1"/>
          </p:cNvSpPr>
          <p:nvPr>
            <p:ph type="sldNum" sz="quarter" idx="4"/>
          </p:nvPr>
        </p:nvSpPr>
        <p:spPr/>
        <p:txBody>
          <a:bodyPr/>
          <a:lstStyle/>
          <a:p>
            <a:fld id="{2D80C5C9-96E0-47EC-B500-37C5FE284639}" type="slidenum">
              <a:rPr lang="en-US" smtClean="0"/>
              <a:pPr/>
              <a:t>4</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1593684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Passenger travel increases across all transportation modes in the </a:t>
            </a:r>
            <a:r>
              <a:rPr lang="en-US" dirty="0" smtClean="0"/>
              <a:t>AEO2020 Reference </a:t>
            </a:r>
            <a:r>
              <a:rPr lang="en-US" dirty="0"/>
              <a:t>case through 2050—</a:t>
            </a:r>
          </a:p>
        </p:txBody>
      </p:sp>
      <p:sp>
        <p:nvSpPr>
          <p:cNvPr id="3" name="Slide Number Placeholder 2"/>
          <p:cNvSpPr>
            <a:spLocks noGrp="1"/>
          </p:cNvSpPr>
          <p:nvPr>
            <p:ph type="sldNum" sz="quarter" idx="4"/>
          </p:nvPr>
        </p:nvSpPr>
        <p:spPr/>
        <p:txBody>
          <a:bodyPr/>
          <a:lstStyle/>
          <a:p>
            <a:fld id="{2D80C5C9-96E0-47EC-B500-37C5FE284639}" type="slidenum">
              <a:rPr lang="en-US" smtClean="0"/>
              <a:pPr/>
              <a:t>5</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9"/>
          <p:cNvGraphicFramePr>
            <a:graphicFrameLocks/>
          </p:cNvGraphicFramePr>
          <p:nvPr>
            <p:extLst/>
          </p:nvPr>
        </p:nvGraphicFramePr>
        <p:xfrm>
          <a:off x="352529" y="1239540"/>
          <a:ext cx="3823206" cy="5063188"/>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5" name="Content Placeholder 10"/>
          <p:cNvGraphicFramePr>
            <a:graphicFrameLocks/>
          </p:cNvGraphicFramePr>
          <p:nvPr>
            <p:extLst/>
          </p:nvPr>
        </p:nvGraphicFramePr>
        <p:xfrm>
          <a:off x="4175735" y="1239540"/>
          <a:ext cx="4605801" cy="5063188"/>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16" name="Content Placeholder 11"/>
          <p:cNvGraphicFramePr>
            <a:graphicFrameLocks/>
          </p:cNvGraphicFramePr>
          <p:nvPr>
            <p:extLst/>
          </p:nvPr>
        </p:nvGraphicFramePr>
        <p:xfrm>
          <a:off x="8203934" y="1219200"/>
          <a:ext cx="3823206" cy="5083528"/>
        </p:xfrm>
        <a:graphic>
          <a:graphicData uri="http://schemas.openxmlformats.org/drawingml/2006/chart">
            <c:chart xmlns:c="http://schemas.openxmlformats.org/drawingml/2006/chart" xmlns:r="http://schemas.openxmlformats.org/officeDocument/2006/relationships" r:id="rId13"/>
          </a:graphicData>
        </a:graphic>
      </p:graphicFrame>
    </p:spTree>
    <p:extLst>
      <p:ext uri="{BB962C8B-B14F-4D97-AF65-F5344CB8AC3E}">
        <p14:creationId xmlns:p14="http://schemas.microsoft.com/office/powerpoint/2010/main" val="9171814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p:txBody>
          <a:bodyPr/>
          <a:lstStyle/>
          <a:p>
            <a:r>
              <a:rPr lang="en-US" dirty="0"/>
              <a:t>Light-duty vehicle miles traveled increase by </a:t>
            </a:r>
            <a:r>
              <a:rPr lang="en-US" dirty="0" smtClean="0"/>
              <a:t>22% </a:t>
            </a:r>
            <a:r>
              <a:rPr lang="en-US" dirty="0"/>
              <a:t>in the </a:t>
            </a:r>
            <a:r>
              <a:rPr lang="en-US" dirty="0" smtClean="0"/>
              <a:t>AEO2020 Reference </a:t>
            </a:r>
            <a:r>
              <a:rPr lang="en-US" dirty="0"/>
              <a:t>case, growing from 2.9 trillion miles in </a:t>
            </a:r>
            <a:r>
              <a:rPr lang="en-US" dirty="0" smtClean="0"/>
              <a:t>2019 </a:t>
            </a:r>
            <a:r>
              <a:rPr lang="en-US" dirty="0"/>
              <a:t>to </a:t>
            </a:r>
            <a:r>
              <a:rPr lang="en-US" dirty="0" smtClean="0"/>
              <a:t>3.6 </a:t>
            </a:r>
            <a:r>
              <a:rPr lang="en-US" dirty="0"/>
              <a:t>trillion miles in 2050 as a result of rising incomes and growing population.</a:t>
            </a:r>
          </a:p>
          <a:p>
            <a:r>
              <a:rPr lang="en-US" dirty="0" smtClean="0"/>
              <a:t>Truck </a:t>
            </a:r>
            <a:r>
              <a:rPr lang="en-US" dirty="0"/>
              <a:t>vehicle miles traveled, the dominant mode of freight movement in the United States, </a:t>
            </a:r>
            <a:r>
              <a:rPr lang="en-US" dirty="0" smtClean="0"/>
              <a:t>grow </a:t>
            </a:r>
            <a:r>
              <a:rPr lang="en-US" dirty="0"/>
              <a:t>by 38%, from 300 billion miles in 2019 to 415 billion miles in 2050, as a result of increased economic activity. Freight rail ton-miles decline significantly in the early part of the projection period as a result of reduced U.S. coal shipments, but </a:t>
            </a:r>
            <a:r>
              <a:rPr lang="en-US" dirty="0" smtClean="0"/>
              <a:t>overall, </a:t>
            </a:r>
            <a:r>
              <a:rPr lang="en-US" dirty="0"/>
              <a:t>freight rail ton-miles grow by 6% during the </a:t>
            </a:r>
            <a:r>
              <a:rPr lang="en-US" dirty="0" smtClean="0"/>
              <a:t>projection period, </a:t>
            </a:r>
            <a:r>
              <a:rPr lang="en-US" dirty="0"/>
              <a:t>led primarily by rising industrial output</a:t>
            </a:r>
            <a:r>
              <a:rPr lang="en-US" dirty="0" smtClean="0"/>
              <a:t>.</a:t>
            </a:r>
          </a:p>
          <a:p>
            <a:r>
              <a:rPr lang="en-US" dirty="0" smtClean="0"/>
              <a:t>Air </a:t>
            </a:r>
            <a:r>
              <a:rPr lang="en-US" dirty="0"/>
              <a:t>travel grows </a:t>
            </a:r>
            <a:r>
              <a:rPr lang="en-US" dirty="0" smtClean="0"/>
              <a:t>70% </a:t>
            </a:r>
            <a:r>
              <a:rPr lang="en-US" dirty="0"/>
              <a:t>from </a:t>
            </a:r>
            <a:r>
              <a:rPr lang="en-US" dirty="0" smtClean="0"/>
              <a:t>1,020 </a:t>
            </a:r>
            <a:r>
              <a:rPr lang="en-US" dirty="0"/>
              <a:t>billion revenue passenger miles to </a:t>
            </a:r>
            <a:r>
              <a:rPr lang="en-US" dirty="0" smtClean="0"/>
              <a:t>1,729 </a:t>
            </a:r>
            <a:r>
              <a:rPr lang="en-US" dirty="0"/>
              <a:t>billion revenue passenger miles </a:t>
            </a:r>
            <a:r>
              <a:rPr lang="en-US" dirty="0" smtClean="0"/>
              <a:t>through the projection period in </a:t>
            </a:r>
            <a:r>
              <a:rPr lang="en-US" dirty="0"/>
              <a:t>the Reference case because of increased demand for global connectivity and rising personal incomes. Bus and passenger rail travel increase 11% and </a:t>
            </a:r>
            <a:r>
              <a:rPr lang="en-US" dirty="0" smtClean="0"/>
              <a:t>30%, </a:t>
            </a:r>
            <a:r>
              <a:rPr lang="en-US" dirty="0"/>
              <a:t>respectively. </a:t>
            </a:r>
          </a:p>
          <a:p>
            <a:r>
              <a:rPr lang="en-US" dirty="0"/>
              <a:t>Domestic marine shipments decline modestly during the projection period, continuing a historical trend related to logistical and economic competition with other freight modes.</a:t>
            </a:r>
          </a:p>
          <a:p>
            <a:pPr marL="0" indent="0">
              <a:buNone/>
            </a:pPr>
            <a:endParaRPr lang="en-US" dirty="0"/>
          </a:p>
        </p:txBody>
      </p:sp>
      <p:sp>
        <p:nvSpPr>
          <p:cNvPr id="10" name="Title 9"/>
          <p:cNvSpPr>
            <a:spLocks noGrp="1"/>
          </p:cNvSpPr>
          <p:nvPr>
            <p:ph type="title"/>
          </p:nvPr>
        </p:nvSpPr>
        <p:spPr/>
        <p:txBody>
          <a:bodyPr/>
          <a:lstStyle/>
          <a:p>
            <a:r>
              <a:rPr lang="en-US" dirty="0"/>
              <a:t>—and freight movement increases across al</a:t>
            </a:r>
            <a:r>
              <a:rPr lang="en-US" dirty="0">
                <a:solidFill>
                  <a:srgbClr val="0096D7"/>
                </a:solidFill>
              </a:rPr>
              <a:t>l </a:t>
            </a:r>
            <a:r>
              <a:rPr lang="en-US" dirty="0" smtClean="0">
                <a:solidFill>
                  <a:srgbClr val="0096D7"/>
                </a:solidFill>
              </a:rPr>
              <a:t>modes</a:t>
            </a:r>
            <a:r>
              <a:rPr lang="en-US" dirty="0" smtClean="0"/>
              <a:t> </a:t>
            </a:r>
            <a:r>
              <a:rPr lang="en-US" dirty="0"/>
              <a:t>except domestic marine</a:t>
            </a:r>
          </a:p>
        </p:txBody>
      </p:sp>
      <p:sp>
        <p:nvSpPr>
          <p:cNvPr id="3" name="Slide Number Placeholder 2"/>
          <p:cNvSpPr>
            <a:spLocks noGrp="1"/>
          </p:cNvSpPr>
          <p:nvPr>
            <p:ph type="sldNum" sz="quarter" idx="4"/>
          </p:nvPr>
        </p:nvSpPr>
        <p:spPr/>
        <p:txBody>
          <a:bodyPr/>
          <a:lstStyle/>
          <a:p>
            <a:fld id="{2D80C5C9-96E0-47EC-B500-37C5FE284639}" type="slidenum">
              <a:rPr lang="en-US" smtClean="0"/>
              <a:pPr/>
              <a:t>6</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8112866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Energy intensity decreases across most transportation modes in </a:t>
            </a:r>
            <a:r>
              <a:rPr lang="en-US" dirty="0" smtClean="0"/>
              <a:t>the AEO2020 Reference </a:t>
            </a:r>
            <a:r>
              <a:rPr lang="en-US" dirty="0"/>
              <a:t>case—</a:t>
            </a:r>
          </a:p>
        </p:txBody>
      </p:sp>
      <p:sp>
        <p:nvSpPr>
          <p:cNvPr id="3" name="Slide Number Placeholder 2"/>
          <p:cNvSpPr>
            <a:spLocks noGrp="1"/>
          </p:cNvSpPr>
          <p:nvPr>
            <p:ph type="sldNum" sz="quarter" idx="4"/>
          </p:nvPr>
        </p:nvSpPr>
        <p:spPr/>
        <p:txBody>
          <a:bodyPr/>
          <a:lstStyle/>
          <a:p>
            <a:fld id="{2D80C5C9-96E0-47EC-B500-37C5FE284639}" type="slidenum">
              <a:rPr lang="en-US" smtClean="0"/>
              <a:pPr/>
              <a:t>7</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4"/>
          <p:cNvGraphicFramePr>
            <a:graphicFrameLocks/>
          </p:cNvGraphicFramePr>
          <p:nvPr>
            <p:extLst>
              <p:ext uri="{D42A27DB-BD31-4B8C-83A1-F6EECF244321}">
                <p14:modId xmlns:p14="http://schemas.microsoft.com/office/powerpoint/2010/main" val="3193972490"/>
              </p:ext>
            </p:extLst>
          </p:nvPr>
        </p:nvGraphicFramePr>
        <p:xfrm>
          <a:off x="349653" y="1441622"/>
          <a:ext cx="5688757" cy="4585992"/>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5" name="Content Placeholder 8"/>
          <p:cNvGraphicFramePr>
            <a:graphicFrameLocks/>
          </p:cNvGraphicFramePr>
          <p:nvPr>
            <p:extLst>
              <p:ext uri="{D42A27DB-BD31-4B8C-83A1-F6EECF244321}">
                <p14:modId xmlns:p14="http://schemas.microsoft.com/office/powerpoint/2010/main" val="3731701740"/>
              </p:ext>
            </p:extLst>
          </p:nvPr>
        </p:nvGraphicFramePr>
        <p:xfrm>
          <a:off x="6038411" y="1330324"/>
          <a:ext cx="5621620" cy="4697290"/>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304679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Placeholder 10"/>
          <p:cNvSpPr>
            <a:spLocks noGrp="1"/>
          </p:cNvSpPr>
          <p:nvPr>
            <p:ph type="body" sz="quarter" idx="12"/>
          </p:nvPr>
        </p:nvSpPr>
        <p:spPr/>
        <p:txBody>
          <a:bodyPr/>
          <a:lstStyle/>
          <a:p>
            <a:r>
              <a:rPr lang="en-US" dirty="0"/>
              <a:t>Energy use per passenger-mile of travel in light-duty vehicles declines nearly </a:t>
            </a:r>
            <a:r>
              <a:rPr lang="en-US" dirty="0" smtClean="0"/>
              <a:t>35% by 2050 in the AEO2020 Reference case as </a:t>
            </a:r>
            <a:r>
              <a:rPr lang="en-US" dirty="0"/>
              <a:t>newer, more fuel-efficient vehicles enter the market, including both more efficient conventional gasoline vehicles and highly efficient alternatives such as battery electric vehicles. </a:t>
            </a:r>
            <a:r>
              <a:rPr lang="en-US" dirty="0" smtClean="0"/>
              <a:t>Energy </a:t>
            </a:r>
            <a:r>
              <a:rPr lang="en-US" dirty="0"/>
              <a:t>efficiencies </a:t>
            </a:r>
            <a:r>
              <a:rPr lang="en-US" dirty="0" smtClean="0"/>
              <a:t>for light-duty vehicles are </a:t>
            </a:r>
            <a:r>
              <a:rPr lang="en-US" dirty="0"/>
              <a:t>affected by current federal fuel economy and greenhouse gas </a:t>
            </a:r>
            <a:r>
              <a:rPr lang="en-US" dirty="0" smtClean="0"/>
              <a:t>emissions </a:t>
            </a:r>
            <a:r>
              <a:rPr lang="en-US" dirty="0"/>
              <a:t>standards.</a:t>
            </a:r>
          </a:p>
          <a:p>
            <a:r>
              <a:rPr lang="en-US" dirty="0"/>
              <a:t>Energy use per passenger-mile of travel in aircraft decreases because of the economically driven adoption of energy-efficient technology and practices. Energy use per passenger-mile of travel on passenger rail and buses, already relatively energy-efficient modes of travel per passenger-mile, remains relatively constant.</a:t>
            </a:r>
          </a:p>
          <a:p>
            <a:r>
              <a:rPr lang="en-US" dirty="0"/>
              <a:t>Energy use per ton-mile of travel by freight modes </a:t>
            </a:r>
            <a:r>
              <a:rPr lang="en-US" dirty="0" smtClean="0"/>
              <a:t>decreases, </a:t>
            </a:r>
            <a:r>
              <a:rPr lang="en-US" dirty="0"/>
              <a:t>led by increases in the fuel economy of heavy-duty trucks across all weight classes as the second phase of heavy-duty vehicle efficiency and greenhouse gas standards </a:t>
            </a:r>
            <a:r>
              <a:rPr lang="en-US" dirty="0" smtClean="0"/>
              <a:t>take </a:t>
            </a:r>
            <a:r>
              <a:rPr lang="en-US" dirty="0"/>
              <a:t>full effect in 2027.</a:t>
            </a:r>
          </a:p>
          <a:p>
            <a:r>
              <a:rPr lang="en-US" dirty="0"/>
              <a:t>Gains in energy efficiency offset increases in travel for passenger and freight modes. These efficiency gains decrease energy </a:t>
            </a:r>
            <a:r>
              <a:rPr lang="en-US" dirty="0" smtClean="0"/>
              <a:t>consumption </a:t>
            </a:r>
            <a:r>
              <a:rPr lang="en-US" dirty="0"/>
              <a:t>by light-duty vehicles </a:t>
            </a:r>
            <a:r>
              <a:rPr lang="en-US" dirty="0" smtClean="0"/>
              <a:t>in </a:t>
            </a:r>
            <a:r>
              <a:rPr lang="en-US" dirty="0"/>
              <a:t>the projection period and temper the rise in energy </a:t>
            </a:r>
            <a:r>
              <a:rPr lang="en-US" dirty="0" smtClean="0"/>
              <a:t>consumption by </a:t>
            </a:r>
            <a:r>
              <a:rPr lang="en-US" dirty="0"/>
              <a:t>other transportation modes.</a:t>
            </a:r>
          </a:p>
          <a:p>
            <a:pPr marL="0" indent="0">
              <a:buNone/>
            </a:pPr>
            <a:endParaRPr lang="en-US" dirty="0"/>
          </a:p>
        </p:txBody>
      </p:sp>
      <p:sp>
        <p:nvSpPr>
          <p:cNvPr id="10" name="Title 9"/>
          <p:cNvSpPr>
            <a:spLocks noGrp="1"/>
          </p:cNvSpPr>
          <p:nvPr>
            <p:ph type="title"/>
          </p:nvPr>
        </p:nvSpPr>
        <p:spPr/>
        <p:txBody>
          <a:bodyPr/>
          <a:lstStyle/>
          <a:p>
            <a:r>
              <a:rPr lang="en-US" dirty="0"/>
              <a:t>—because of policy, </a:t>
            </a:r>
            <a:r>
              <a:rPr lang="en-US" dirty="0" smtClean="0"/>
              <a:t>economic, </a:t>
            </a:r>
            <a:r>
              <a:rPr lang="en-US" dirty="0"/>
              <a:t>and </a:t>
            </a:r>
            <a:r>
              <a:rPr lang="en-US" dirty="0" smtClean="0"/>
              <a:t>technological factors</a:t>
            </a:r>
            <a:endParaRPr lang="en-US" dirty="0"/>
          </a:p>
        </p:txBody>
      </p:sp>
      <p:sp>
        <p:nvSpPr>
          <p:cNvPr id="3" name="Slide Number Placeholder 2"/>
          <p:cNvSpPr>
            <a:spLocks noGrp="1"/>
          </p:cNvSpPr>
          <p:nvPr>
            <p:ph type="sldNum" sz="quarter" idx="4"/>
          </p:nvPr>
        </p:nvSpPr>
        <p:spPr/>
        <p:txBody>
          <a:bodyPr/>
          <a:lstStyle/>
          <a:p>
            <a:fld id="{2D80C5C9-96E0-47EC-B500-37C5FE284639}" type="slidenum">
              <a:rPr lang="en-US" smtClean="0"/>
              <a:pPr/>
              <a:t>8</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969616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t>Fuel economy of all on-road vehicles increases in the </a:t>
            </a:r>
            <a:r>
              <a:rPr lang="en-US" dirty="0" smtClean="0"/>
              <a:t>AEO2020 Reference </a:t>
            </a:r>
            <a:r>
              <a:rPr lang="en-US" dirty="0"/>
              <a:t>case—</a:t>
            </a:r>
          </a:p>
        </p:txBody>
      </p:sp>
      <p:sp>
        <p:nvSpPr>
          <p:cNvPr id="3" name="Slide Number Placeholder 2"/>
          <p:cNvSpPr>
            <a:spLocks noGrp="1"/>
          </p:cNvSpPr>
          <p:nvPr>
            <p:ph type="sldNum" sz="quarter" idx="4"/>
          </p:nvPr>
        </p:nvSpPr>
        <p:spPr/>
        <p:txBody>
          <a:bodyPr/>
          <a:lstStyle/>
          <a:p>
            <a:fld id="{2D80C5C9-96E0-47EC-B500-37C5FE284639}" type="slidenum">
              <a:rPr lang="en-US" smtClean="0"/>
              <a:pPr/>
              <a:t>9</a:t>
            </a:fld>
            <a:endParaRPr lang="en-US" dirty="0"/>
          </a:p>
        </p:txBody>
      </p:sp>
      <p:grpSp>
        <p:nvGrpSpPr>
          <p:cNvPr id="12" name="Group 11"/>
          <p:cNvGrpSpPr/>
          <p:nvPr/>
        </p:nvGrpSpPr>
        <p:grpSpPr>
          <a:xfrm>
            <a:off x="349653" y="-1021"/>
            <a:ext cx="11564435" cy="531722"/>
            <a:chOff x="349653" y="-1021"/>
            <a:chExt cx="11564435" cy="531722"/>
          </a:xfrm>
        </p:grpSpPr>
        <p:pic>
          <p:nvPicPr>
            <p:cNvPr id="24" name="Picture 2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5" name="Picture 2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6" name="Picture 2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7" name="Picture 2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0" name="Picture 2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24247" y="3529"/>
              <a:ext cx="508116" cy="520819"/>
            </a:xfrm>
            <a:prstGeom prst="rect">
              <a:avLst/>
            </a:prstGeom>
          </p:spPr>
        </p:pic>
        <p:pic>
          <p:nvPicPr>
            <p:cNvPr id="31" name="Picture 30"/>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2" name="Picture 3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4"/>
          <p:cNvGraphicFramePr>
            <a:graphicFrameLocks/>
          </p:cNvGraphicFramePr>
          <p:nvPr>
            <p:extLst>
              <p:ext uri="{D42A27DB-BD31-4B8C-83A1-F6EECF244321}">
                <p14:modId xmlns:p14="http://schemas.microsoft.com/office/powerpoint/2010/main" val="4034090256"/>
              </p:ext>
            </p:extLst>
          </p:nvPr>
        </p:nvGraphicFramePr>
        <p:xfrm>
          <a:off x="349653" y="1651000"/>
          <a:ext cx="5356672" cy="456723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5" name="Content Placeholder 8"/>
          <p:cNvGraphicFramePr>
            <a:graphicFrameLocks/>
          </p:cNvGraphicFramePr>
          <p:nvPr>
            <p:extLst>
              <p:ext uri="{D42A27DB-BD31-4B8C-83A1-F6EECF244321}">
                <p14:modId xmlns:p14="http://schemas.microsoft.com/office/powerpoint/2010/main" val="2331762647"/>
              </p:ext>
            </p:extLst>
          </p:nvPr>
        </p:nvGraphicFramePr>
        <p:xfrm>
          <a:off x="6365666" y="1651000"/>
          <a:ext cx="5356672" cy="4570506"/>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706709246"/>
      </p:ext>
    </p:extLst>
  </p:cSld>
  <p:clrMapOvr>
    <a:masterClrMapping/>
  </p:clrMapOvr>
  <p:timing>
    <p:tnLst>
      <p:par>
        <p:cTn id="1" dur="indefinite" restart="never" nodeType="tmRoot"/>
      </p:par>
    </p:tnLst>
  </p:timing>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DCE08581-C5C6-4D0C-8497-0EA50EDD8EB4}" vid="{E803A24A-E460-41A4-BEDD-77A13187C6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4713</TotalTime>
  <Words>1887</Words>
  <Application>Microsoft Office PowerPoint</Application>
  <PresentationFormat>Widescreen</PresentationFormat>
  <Paragraphs>291</Paragraphs>
  <Slides>16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Arial (body)</vt:lpstr>
      <vt:lpstr>Calibri</vt:lpstr>
      <vt:lpstr>Times New Roman</vt:lpstr>
      <vt:lpstr>Wingdings</vt:lpstr>
      <vt:lpstr>eia_template</vt:lpstr>
      <vt:lpstr>Transportation</vt:lpstr>
      <vt:lpstr>PowerPoint Presentation</vt:lpstr>
      <vt:lpstr>Transportation energy consumption declines through the 2030s in the AEO2020 Reference case—</vt:lpstr>
      <vt:lpstr>—because increases in fuel economy more than offset growth in vehicle miles traveled</vt:lpstr>
      <vt:lpstr>Passenger travel increases across all transportation modes in the AEO2020 Reference case through 2050—</vt:lpstr>
      <vt:lpstr>—and freight movement increases across all modes except domestic marine</vt:lpstr>
      <vt:lpstr>Energy intensity decreases across most transportation modes in the AEO2020 Reference case—</vt:lpstr>
      <vt:lpstr>—because of policy, economic, and technological factors</vt:lpstr>
      <vt:lpstr>Fuel economy of all on-road vehicles increases in the AEO2020 Reference case—</vt:lpstr>
      <vt:lpstr>—across all vehicle types throughout the projection period</vt:lpstr>
      <vt:lpstr>Sales of more fuel-efficient cars and light-truck crossover utility vehicles increase in the AEO2020 Reference case—</vt:lpstr>
      <vt:lpstr>—but other vehicle types maintain significant market share through 2050</vt:lpstr>
      <vt:lpstr>Alternative and electric vehicles gain market share in the AEO2020 Reference case— </vt:lpstr>
      <vt:lpstr>—but gasoline vehicles remain the dominant vehicle type through 2050</vt:lpstr>
      <vt:lpstr>Consumption of transportation fuels grows considerably in the AEO2020 Reference case through the projection period—</vt:lpstr>
      <vt:lpstr>—because of increased use of electricity and natural gas</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 Energy Information Administration</dc:creator>
  <cp:lastModifiedBy>Arce-Mercado, Carlos (CONTR)</cp:lastModifiedBy>
  <cp:revision>369</cp:revision>
  <cp:lastPrinted>2020-01-10T19:44:05Z</cp:lastPrinted>
  <dcterms:created xsi:type="dcterms:W3CDTF">2019-10-02T19:33:29Z</dcterms:created>
  <dcterms:modified xsi:type="dcterms:W3CDTF">2020-01-28T18:32:18Z</dcterms:modified>
  <cp:contentStatus/>
</cp:coreProperties>
</file>